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66" r:id="rId3"/>
    <p:sldId id="367" r:id="rId4"/>
    <p:sldId id="368" r:id="rId5"/>
    <p:sldId id="370" r:id="rId6"/>
    <p:sldId id="372" r:id="rId7"/>
    <p:sldId id="374" r:id="rId8"/>
    <p:sldId id="369" r:id="rId9"/>
    <p:sldId id="382" r:id="rId10"/>
    <p:sldId id="375" r:id="rId11"/>
    <p:sldId id="383" r:id="rId12"/>
    <p:sldId id="398" r:id="rId13"/>
    <p:sldId id="385" r:id="rId14"/>
    <p:sldId id="389" r:id="rId15"/>
    <p:sldId id="390" r:id="rId16"/>
    <p:sldId id="387" r:id="rId17"/>
    <p:sldId id="388" r:id="rId18"/>
    <p:sldId id="391" r:id="rId19"/>
    <p:sldId id="392" r:id="rId20"/>
    <p:sldId id="379" r:id="rId21"/>
    <p:sldId id="380" r:id="rId22"/>
    <p:sldId id="397" r:id="rId23"/>
    <p:sldId id="381" r:id="rId24"/>
    <p:sldId id="399" r:id="rId25"/>
    <p:sldId id="349" r:id="rId26"/>
    <p:sldId id="400" r:id="rId27"/>
    <p:sldId id="401" r:id="rId28"/>
    <p:sldId id="354" r:id="rId29"/>
    <p:sldId id="34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33" autoAdjust="0"/>
    <p:restoredTop sz="86971" autoAdjust="0"/>
  </p:normalViewPr>
  <p:slideViewPr>
    <p:cSldViewPr>
      <p:cViewPr>
        <p:scale>
          <a:sx n="90" d="100"/>
          <a:sy n="90" d="100"/>
        </p:scale>
        <p:origin x="-420"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ED886B-6D19-3A44-8BDC-E3BBB9CEDBDE}" type="datetimeFigureOut">
              <a:rPr lang="da-DK" smtClean="0"/>
              <a:t>11-11-2013</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F2941-F886-EA4B-9E91-BD26E47A007E}" type="slidenum">
              <a:rPr lang="da-DK" smtClean="0"/>
              <a:t>‹nr.›</a:t>
            </a:fld>
            <a:endParaRPr lang="da-DK"/>
          </a:p>
        </p:txBody>
      </p:sp>
    </p:spTree>
    <p:extLst>
      <p:ext uri="{BB962C8B-B14F-4D97-AF65-F5344CB8AC3E}">
        <p14:creationId xmlns:p14="http://schemas.microsoft.com/office/powerpoint/2010/main" val="39780299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hmwk.q2l.org/6th-grade---codeworld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rogfrihed.dk/index.php?id=224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smtClean="0">
                <a:solidFill>
                  <a:schemeClr val="tx1"/>
                </a:solidFill>
                <a:effectLst/>
                <a:latin typeface="+mn-lt"/>
                <a:ea typeface="+mn-ea"/>
                <a:cs typeface="+mn-cs"/>
              </a:rPr>
              <a:t>Læremiddel.dk konference: It i fag og didaktik</a:t>
            </a:r>
          </a:p>
          <a:p>
            <a:endParaRPr lang="da-DK" smtClean="0"/>
          </a:p>
          <a:p>
            <a:r>
              <a:rPr lang="da-DK" sz="1200" b="1" i="0" u="none" strike="noStrike" kern="1200" baseline="0" smtClean="0">
                <a:solidFill>
                  <a:schemeClr val="tx1"/>
                </a:solidFill>
                <a:latin typeface="+mn-lt"/>
                <a:ea typeface="+mn-ea"/>
                <a:cs typeface="+mn-cs"/>
              </a:rPr>
              <a:t>09.45 – 10.20 Brug af digitale spil i fagene</a:t>
            </a:r>
          </a:p>
          <a:p>
            <a:r>
              <a:rPr lang="en-US" sz="1200" b="0" i="0" u="none" strike="noStrike" kern="1200" baseline="0" smtClean="0">
                <a:solidFill>
                  <a:schemeClr val="tx1"/>
                </a:solidFill>
                <a:latin typeface="+mn-lt"/>
                <a:ea typeface="+mn-ea"/>
                <a:cs typeface="+mn-cs"/>
              </a:rPr>
              <a:t>ved Thorkild Hanghøj, lektor og ph.d. Aalborg Universitet</a:t>
            </a:r>
          </a:p>
          <a:p>
            <a:r>
              <a:rPr lang="da-DK" sz="1200" b="0" i="0" u="none" strike="noStrike" kern="1200" baseline="0" smtClean="0">
                <a:solidFill>
                  <a:schemeClr val="tx1"/>
                </a:solidFill>
                <a:latin typeface="+mn-lt"/>
                <a:ea typeface="+mn-ea"/>
                <a:cs typeface="+mn-cs"/>
              </a:rPr>
              <a:t>I takt med, at it får stadig mere udbredelse i skolen, er der opstået et stigende behov for at udvikle</a:t>
            </a:r>
          </a:p>
          <a:p>
            <a:r>
              <a:rPr lang="da-DK" sz="1200" b="0" i="0" u="none" strike="noStrike" kern="1200" baseline="0" smtClean="0">
                <a:solidFill>
                  <a:schemeClr val="tx1"/>
                </a:solidFill>
                <a:latin typeface="+mn-lt"/>
                <a:ea typeface="+mn-ea"/>
                <a:cs typeface="+mn-cs"/>
              </a:rPr>
              <a:t>og kvalificere den faglige brug af it. Samtidig rejser brugen af digitale læringsressourcer spørgsmålet</a:t>
            </a:r>
          </a:p>
          <a:p>
            <a:r>
              <a:rPr lang="da-DK" sz="1200" b="0" i="0" u="none" strike="noStrike" kern="1200" baseline="0" smtClean="0">
                <a:solidFill>
                  <a:schemeClr val="tx1"/>
                </a:solidFill>
                <a:latin typeface="+mn-lt"/>
                <a:ea typeface="+mn-ea"/>
                <a:cs typeface="+mn-cs"/>
              </a:rPr>
              <a:t>om, hvilke former for faglighed der skal udvikles. Med afsæt i digitale spil vil jeg diskutere</a:t>
            </a:r>
          </a:p>
          <a:p>
            <a:r>
              <a:rPr lang="da-DK" sz="1200" b="0" i="0" u="none" strike="noStrike" kern="1200" baseline="0" smtClean="0">
                <a:solidFill>
                  <a:schemeClr val="tx1"/>
                </a:solidFill>
                <a:latin typeface="+mn-lt"/>
                <a:ea typeface="+mn-ea"/>
                <a:cs typeface="+mn-cs"/>
              </a:rPr>
              <a:t>fordele og ulemper ved at anvende it til henholdsvis færdighedstræning og til at støtte kreative</a:t>
            </a:r>
          </a:p>
          <a:p>
            <a:r>
              <a:rPr lang="en-US" sz="1200" b="0" i="0" u="none" strike="noStrike" kern="1200" baseline="0" smtClean="0">
                <a:solidFill>
                  <a:schemeClr val="tx1"/>
                </a:solidFill>
                <a:latin typeface="+mn-lt"/>
                <a:ea typeface="+mn-ea"/>
                <a:cs typeface="+mn-cs"/>
              </a:rPr>
              <a:t>læreprocesser.</a:t>
            </a:r>
            <a:endParaRPr lang="en-US"/>
          </a:p>
        </p:txBody>
      </p:sp>
      <p:sp>
        <p:nvSpPr>
          <p:cNvPr id="4" name="Slide Number Placeholder 3"/>
          <p:cNvSpPr>
            <a:spLocks noGrp="1"/>
          </p:cNvSpPr>
          <p:nvPr>
            <p:ph type="sldNum" sz="quarter" idx="10"/>
          </p:nvPr>
        </p:nvSpPr>
        <p:spPr/>
        <p:txBody>
          <a:bodyPr/>
          <a:lstStyle/>
          <a:p>
            <a:fld id="{71CF2941-F886-EA4B-9E91-BD26E47A007E}" type="slidenum">
              <a:rPr lang="da-DK" smtClean="0"/>
              <a:t>1</a:t>
            </a:fld>
            <a:endParaRPr lang="da-DK"/>
          </a:p>
        </p:txBody>
      </p:sp>
    </p:spTree>
    <p:extLst>
      <p:ext uri="{BB962C8B-B14F-4D97-AF65-F5344CB8AC3E}">
        <p14:creationId xmlns:p14="http://schemas.microsoft.com/office/powerpoint/2010/main" val="405897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Tværfaglighed + quests + levelling</a:t>
            </a:r>
          </a:p>
          <a:p>
            <a:endParaRPr lang="da-DK" smtClean="0"/>
          </a:p>
          <a:p>
            <a:r>
              <a:rPr lang="da-DK" smtClean="0"/>
              <a:t>Levels: novice </a:t>
            </a:r>
            <a:r>
              <a:rPr lang="da-DK" smtClean="0">
                <a:sym typeface="Wingdings" pitchFamily="2" charset="2"/>
              </a:rPr>
              <a:t> expert</a:t>
            </a:r>
          </a:p>
          <a:p>
            <a:r>
              <a:rPr lang="da-DK" smtClean="0">
                <a:sym typeface="Wingdings" pitchFamily="2" charset="2"/>
              </a:rPr>
              <a:t>Boss Levels i stedet for terminsprøver</a:t>
            </a:r>
          </a:p>
          <a:p>
            <a:endParaRPr lang="da-DK" smtClean="0"/>
          </a:p>
          <a:p>
            <a:r>
              <a:rPr lang="en-US" smtClean="0">
                <a:hlinkClick r:id="rId3"/>
              </a:rPr>
              <a:t>http://hmwk.q2l.org/6th-grade---codeworlds</a:t>
            </a:r>
            <a:endParaRPr lang="en-US" smtClean="0"/>
          </a:p>
        </p:txBody>
      </p:sp>
      <p:sp>
        <p:nvSpPr>
          <p:cNvPr id="286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Calibri" pitchFamily="34" charset="0"/>
              </a:defRPr>
            </a:lvl1pPr>
            <a:lvl2pPr marL="749934" indent="-288436" eaLnBrk="0" hangingPunct="0">
              <a:defRPr sz="3600">
                <a:solidFill>
                  <a:schemeClr val="tx1"/>
                </a:solidFill>
                <a:latin typeface="Calibri" pitchFamily="34" charset="0"/>
              </a:defRPr>
            </a:lvl2pPr>
            <a:lvl3pPr marL="1153744" indent="-230749" eaLnBrk="0" hangingPunct="0">
              <a:defRPr sz="3600">
                <a:solidFill>
                  <a:schemeClr val="tx1"/>
                </a:solidFill>
                <a:latin typeface="Calibri" pitchFamily="34" charset="0"/>
              </a:defRPr>
            </a:lvl3pPr>
            <a:lvl4pPr marL="1615242" indent="-230749" eaLnBrk="0" hangingPunct="0">
              <a:defRPr sz="3600">
                <a:solidFill>
                  <a:schemeClr val="tx1"/>
                </a:solidFill>
                <a:latin typeface="Calibri" pitchFamily="34" charset="0"/>
              </a:defRPr>
            </a:lvl4pPr>
            <a:lvl5pPr marL="2076740" indent="-230749" eaLnBrk="0" hangingPunct="0">
              <a:defRPr sz="3600">
                <a:solidFill>
                  <a:schemeClr val="tx1"/>
                </a:solidFill>
                <a:latin typeface="Calibri" pitchFamily="34" charset="0"/>
              </a:defRPr>
            </a:lvl5pPr>
            <a:lvl6pPr marL="2538237" indent="-230749" eaLnBrk="0" fontAlgn="base" hangingPunct="0">
              <a:spcBef>
                <a:spcPct val="0"/>
              </a:spcBef>
              <a:spcAft>
                <a:spcPct val="0"/>
              </a:spcAft>
              <a:defRPr sz="3600">
                <a:solidFill>
                  <a:schemeClr val="tx1"/>
                </a:solidFill>
                <a:latin typeface="Calibri" pitchFamily="34" charset="0"/>
              </a:defRPr>
            </a:lvl6pPr>
            <a:lvl7pPr marL="2999735" indent="-230749" eaLnBrk="0" fontAlgn="base" hangingPunct="0">
              <a:spcBef>
                <a:spcPct val="0"/>
              </a:spcBef>
              <a:spcAft>
                <a:spcPct val="0"/>
              </a:spcAft>
              <a:defRPr sz="3600">
                <a:solidFill>
                  <a:schemeClr val="tx1"/>
                </a:solidFill>
                <a:latin typeface="Calibri" pitchFamily="34" charset="0"/>
              </a:defRPr>
            </a:lvl7pPr>
            <a:lvl8pPr marL="3461233" indent="-230749" eaLnBrk="0" fontAlgn="base" hangingPunct="0">
              <a:spcBef>
                <a:spcPct val="0"/>
              </a:spcBef>
              <a:spcAft>
                <a:spcPct val="0"/>
              </a:spcAft>
              <a:defRPr sz="3600">
                <a:solidFill>
                  <a:schemeClr val="tx1"/>
                </a:solidFill>
                <a:latin typeface="Calibri" pitchFamily="34" charset="0"/>
              </a:defRPr>
            </a:lvl8pPr>
            <a:lvl9pPr marL="3922730" indent="-230749" eaLnBrk="0" fontAlgn="base" hangingPunct="0">
              <a:spcBef>
                <a:spcPct val="0"/>
              </a:spcBef>
              <a:spcAft>
                <a:spcPct val="0"/>
              </a:spcAft>
              <a:defRPr sz="3600">
                <a:solidFill>
                  <a:schemeClr val="tx1"/>
                </a:solidFill>
                <a:latin typeface="Calibri" pitchFamily="34" charset="0"/>
              </a:defRPr>
            </a:lvl9pPr>
          </a:lstStyle>
          <a:p>
            <a:pPr eaLnBrk="1" hangingPunct="1">
              <a:defRPr/>
            </a:pPr>
            <a:fld id="{01AD521A-C1CC-4D2C-A0BD-11E1F0347F2E}" type="slidenum">
              <a:rPr lang="da-DK" sz="1200">
                <a:latin typeface="Arial" charset="0"/>
              </a:rPr>
              <a:pPr eaLnBrk="1" hangingPunct="1">
                <a:defRPr/>
              </a:pPr>
              <a:t>26</a:t>
            </a:fld>
            <a:endParaRPr lang="da-DK" sz="12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smtClean="0"/>
              <a:t>GameStar Mechanic</a:t>
            </a:r>
            <a:endParaRPr lang="en-US" smtClean="0"/>
          </a:p>
        </p:txBody>
      </p:sp>
      <p:sp>
        <p:nvSpPr>
          <p:cNvPr id="4" name="Slide Number Placeholder 3"/>
          <p:cNvSpPr>
            <a:spLocks noGrp="1"/>
          </p:cNvSpPr>
          <p:nvPr>
            <p:ph type="sldNum" sz="quarter" idx="5"/>
          </p:nvPr>
        </p:nvSpPr>
        <p:spPr/>
        <p:txBody>
          <a:bodyPr/>
          <a:lstStyle/>
          <a:p>
            <a:pPr>
              <a:defRPr/>
            </a:pPr>
            <a:fld id="{514F08B6-2AD6-44F7-9829-8BBE3954103C}" type="slidenum">
              <a:rPr lang="da-DK" smtClean="0"/>
              <a:pPr>
                <a:defRPr/>
              </a:pPr>
              <a:t>27</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en-GB" baseline="0" smtClean="0"/>
              <a:t>Hvad tæller som </a:t>
            </a:r>
            <a:r>
              <a:rPr lang="en-GB" b="1" baseline="0" smtClean="0"/>
              <a:t>gyldig </a:t>
            </a:r>
            <a:r>
              <a:rPr lang="en-GB" baseline="0" smtClean="0"/>
              <a:t>viden? Potentielle </a:t>
            </a:r>
            <a:r>
              <a:rPr lang="en-GB" b="1" baseline="0" smtClean="0"/>
              <a:t>spændinger </a:t>
            </a:r>
            <a:r>
              <a:rPr lang="en-GB" baseline="0" smtClean="0"/>
              <a:t>mellem forskellige praksisformer og vidensdomæner</a:t>
            </a:r>
          </a:p>
          <a:p>
            <a:endParaRPr lang="en-GB" baseline="0" smtClean="0"/>
          </a:p>
          <a:p>
            <a:r>
              <a:rPr lang="en-GB" baseline="0" smtClean="0"/>
              <a:t>Eksempel: Elev der agerer som politiker – udvikling af scenariekompetence i </a:t>
            </a:r>
            <a:r>
              <a:rPr lang="en-GB" b="1" baseline="0" smtClean="0"/>
              <a:t>samspil </a:t>
            </a:r>
            <a:r>
              <a:rPr lang="en-GB" baseline="0" smtClean="0"/>
              <a:t>mellem de fire forskellige praksisformer</a:t>
            </a:r>
          </a:p>
        </p:txBody>
      </p:sp>
      <p:sp>
        <p:nvSpPr>
          <p:cNvPr id="4" name="Pladsholder til diasnummer 3"/>
          <p:cNvSpPr>
            <a:spLocks noGrp="1"/>
          </p:cNvSpPr>
          <p:nvPr>
            <p:ph type="sldNum" sz="quarter" idx="10"/>
          </p:nvPr>
        </p:nvSpPr>
        <p:spPr/>
        <p:txBody>
          <a:bodyPr/>
          <a:lstStyle/>
          <a:p>
            <a:fld id="{D310523D-BB02-46AF-A4B4-B4CB6EBE0563}"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lvl="0" rtl="0">
              <a:buNone/>
            </a:pPr>
            <a:r>
              <a:rPr lang="en" dirty="0"/>
              <a:t>In a recent study, Hanghøj described how the use of media and technology in MTE can be seen as a </a:t>
            </a:r>
            <a:r>
              <a:rPr lang="en" b="1" dirty="0"/>
              <a:t>border object</a:t>
            </a:r>
            <a:r>
              <a:rPr lang="en" dirty="0"/>
              <a:t>, which - in the context of Danish educational research - is often seen from one of the following four </a:t>
            </a:r>
            <a:r>
              <a:rPr lang="en" b="1" dirty="0"/>
              <a:t>theoretical </a:t>
            </a:r>
            <a:r>
              <a:rPr lang="en" b="1" dirty="0" smtClean="0"/>
              <a:t>perspectives </a:t>
            </a:r>
            <a:r>
              <a:rPr lang="en" b="0" dirty="0" smtClean="0"/>
              <a:t>related to metaphors pointed out on the slide</a:t>
            </a:r>
            <a:r>
              <a:rPr lang="en" dirty="0" smtClean="0"/>
              <a:t>:</a:t>
            </a:r>
            <a:endParaRPr lang="en" dirty="0"/>
          </a:p>
          <a:p>
            <a:endParaRPr lang="en" dirty="0"/>
          </a:p>
          <a:p>
            <a:pPr lvl="0" rtl="0">
              <a:buNone/>
            </a:pPr>
            <a:r>
              <a:rPr lang="en" dirty="0"/>
              <a:t>1) media/technology as tool </a:t>
            </a:r>
            <a:r>
              <a:rPr lang="en" dirty="0" smtClean="0"/>
              <a:t>(which </a:t>
            </a:r>
            <a:r>
              <a:rPr lang="en" dirty="0"/>
              <a:t>refers to informatics, information technology, it competencies)</a:t>
            </a:r>
          </a:p>
          <a:p>
            <a:pPr lvl="0" rtl="0">
              <a:buNone/>
            </a:pPr>
            <a:r>
              <a:rPr lang="en" dirty="0"/>
              <a:t>2) media/technology as multimodal media (which refers to social semiotics, multimodal text competencies in a more holistic sense of the word competence)</a:t>
            </a:r>
          </a:p>
          <a:p>
            <a:pPr lvl="0" rtl="0">
              <a:buNone/>
            </a:pPr>
            <a:r>
              <a:rPr lang="en" dirty="0"/>
              <a:t>3) media/technology as (a means of) socialisation </a:t>
            </a:r>
            <a:r>
              <a:rPr lang="en" dirty="0">
                <a:solidFill>
                  <a:srgbClr val="FF0000"/>
                </a:solidFill>
              </a:rPr>
              <a:t>and enculturation</a:t>
            </a:r>
          </a:p>
          <a:p>
            <a:pPr lvl="0" rtl="0">
              <a:buNone/>
            </a:pPr>
            <a:r>
              <a:rPr lang="en" dirty="0"/>
              <a:t>4) media/technology as literacies (in the sense of social practices)</a:t>
            </a:r>
          </a:p>
          <a:p>
            <a:endParaRPr lang="en" dirty="0"/>
          </a:p>
          <a:p>
            <a:pPr lvl="0" rtl="0">
              <a:buNone/>
            </a:pPr>
            <a:r>
              <a:rPr lang="en" dirty="0"/>
              <a:t>If we take this rather random picture as an example, it shows a student using a computer. Let's say that she is conducting a search on different authors in order to compare the ways in which they represent themselves on social media. However, as MTE researchers we need to decide from which perspective this situation </a:t>
            </a:r>
            <a:r>
              <a:rPr lang="en" dirty="0" smtClean="0"/>
              <a:t>could, </a:t>
            </a:r>
            <a:r>
              <a:rPr lang="en" dirty="0"/>
              <a:t>or should </a:t>
            </a:r>
            <a:r>
              <a:rPr lang="en" dirty="0" smtClean="0"/>
              <a:t>be or is understood in studies. </a:t>
            </a:r>
            <a:r>
              <a:rPr lang="en" dirty="0"/>
              <a:t>Are we primarily interested in her search in terms of:</a:t>
            </a:r>
          </a:p>
          <a:p>
            <a:pPr lvl="0" rtl="0">
              <a:buNone/>
            </a:pPr>
            <a:r>
              <a:rPr lang="en" dirty="0"/>
              <a:t>- using a </a:t>
            </a:r>
            <a:r>
              <a:rPr lang="en" b="1" dirty="0"/>
              <a:t>tool </a:t>
            </a:r>
            <a:r>
              <a:rPr lang="en" dirty="0"/>
              <a:t>to conduct a search, which may develop her search strategies and it competencies?</a:t>
            </a:r>
          </a:p>
          <a:p>
            <a:pPr lvl="0" rtl="0">
              <a:buNone/>
            </a:pPr>
            <a:r>
              <a:rPr lang="en" dirty="0"/>
              <a:t>- </a:t>
            </a:r>
            <a:r>
              <a:rPr lang="en" dirty="0" smtClean="0"/>
              <a:t>OR:</a:t>
            </a:r>
            <a:r>
              <a:rPr lang="en" baseline="0" dirty="0" smtClean="0"/>
              <a:t> </a:t>
            </a:r>
            <a:r>
              <a:rPr lang="en" dirty="0" smtClean="0"/>
              <a:t>analyzing </a:t>
            </a:r>
            <a:r>
              <a:rPr lang="en" dirty="0"/>
              <a:t>and interpreting the </a:t>
            </a:r>
            <a:r>
              <a:rPr lang="en" b="1" dirty="0"/>
              <a:t>modes </a:t>
            </a:r>
            <a:r>
              <a:rPr lang="en" dirty="0"/>
              <a:t>and </a:t>
            </a:r>
            <a:r>
              <a:rPr lang="en" b="1" dirty="0"/>
              <a:t>media </a:t>
            </a:r>
            <a:r>
              <a:rPr lang="en" dirty="0"/>
              <a:t>of different authors in relation to their use of text, layout and images, which may develop her multimodal text competencies?</a:t>
            </a:r>
          </a:p>
          <a:p>
            <a:pPr lvl="0" rtl="0">
              <a:buNone/>
            </a:pPr>
            <a:r>
              <a:rPr lang="en" dirty="0"/>
              <a:t>- </a:t>
            </a:r>
            <a:r>
              <a:rPr lang="en" dirty="0" smtClean="0"/>
              <a:t>OR: critically </a:t>
            </a:r>
            <a:r>
              <a:rPr lang="en" dirty="0"/>
              <a:t>reflect on how it is possible to (re-)establish a "literary public sphere" through social media, which may develop her sense of citizenship (</a:t>
            </a:r>
            <a:r>
              <a:rPr lang="en" b="1" dirty="0"/>
              <a:t>socialisation</a:t>
            </a:r>
            <a:r>
              <a:rPr lang="en" dirty="0"/>
              <a:t>) and key competencies?</a:t>
            </a:r>
          </a:p>
          <a:p>
            <a:pPr lvl="0" rtl="0">
              <a:buNone/>
            </a:pPr>
            <a:r>
              <a:rPr lang="en" dirty="0"/>
              <a:t>- </a:t>
            </a:r>
            <a:r>
              <a:rPr lang="en" dirty="0" smtClean="0"/>
              <a:t>OR: making </a:t>
            </a:r>
            <a:r>
              <a:rPr lang="en" dirty="0"/>
              <a:t>connections between her everyday </a:t>
            </a:r>
            <a:r>
              <a:rPr lang="en" b="1" dirty="0"/>
              <a:t>literacies </a:t>
            </a:r>
            <a:r>
              <a:rPr lang="en" dirty="0"/>
              <a:t>(e.g. her everyday use of social media) and the literacy norms that exist within MTE?</a:t>
            </a:r>
            <a:endParaRPr lang="en" i="0" dirty="0"/>
          </a:p>
          <a:p>
            <a:endParaRPr lang="en" i="0" dirty="0"/>
          </a:p>
          <a:p>
            <a:pPr lvl="0" rtl="0">
              <a:buNone/>
            </a:pPr>
            <a:r>
              <a:rPr lang="en" i="0" dirty="0"/>
              <a:t>In other words, media and technology are boundary objects within MTE </a:t>
            </a:r>
            <a:r>
              <a:rPr lang="en" i="0" dirty="0">
                <a:solidFill>
                  <a:srgbClr val="FF0000"/>
                </a:solidFill>
              </a:rPr>
              <a:t>(as well as in other school subjects)</a:t>
            </a:r>
            <a:r>
              <a:rPr lang="en" i="0" dirty="0"/>
              <a:t>, which means that they are </a:t>
            </a:r>
            <a:r>
              <a:rPr lang="en" b="1" i="0" dirty="0"/>
              <a:t>both </a:t>
            </a:r>
            <a:r>
              <a:rPr lang="en" i="0" dirty="0"/>
              <a:t>relatively flexible and stable. They are flexible as they take on different meanings depending upon the contexts in which they are used by different social actors for different curricular purposes. At the same time, they are also stable. The computer on the image is instantly recognisable as a "computer in a school setting", which implies particular expectations, pedagogical practices and technological affordances. </a:t>
            </a:r>
          </a:p>
          <a:p>
            <a:endParaRPr lang="en" i="0" dirty="0"/>
          </a:p>
          <a:p>
            <a:pPr lvl="0" rtl="0">
              <a:buNone/>
            </a:pPr>
            <a:r>
              <a:rPr lang="en" dirty="0"/>
              <a:t>In this way, we wish to stress that the research on MTE, which has tried to reflect a </a:t>
            </a:r>
            <a:r>
              <a:rPr lang="en" dirty="0">
                <a:solidFill>
                  <a:schemeClr val="dk1"/>
                </a:solidFill>
              </a:rPr>
              <a:t>linguistic or discursive turn within educational research, also needs to pay attention to the ways in which different technologies are always carriers of different forms of </a:t>
            </a:r>
            <a:r>
              <a:rPr lang="en" i="1" dirty="0">
                <a:solidFill>
                  <a:schemeClr val="dk1"/>
                </a:solidFill>
              </a:rPr>
              <a:t>agency</a:t>
            </a:r>
            <a:r>
              <a:rPr lang="en" dirty="0">
                <a:solidFill>
                  <a:schemeClr val="dk1"/>
                </a:solidFill>
              </a:rPr>
              <a:t>. Inspired by ANT and STS</a:t>
            </a:r>
            <a:r>
              <a:rPr lang="en" dirty="0">
                <a:solidFill>
                  <a:srgbClr val="FF0000"/>
                </a:solidFill>
              </a:rPr>
              <a:t> </a:t>
            </a:r>
            <a:r>
              <a:rPr lang="en" dirty="0"/>
              <a:t>[Science and Technology Studies]</a:t>
            </a:r>
            <a:r>
              <a:rPr lang="en" dirty="0">
                <a:solidFill>
                  <a:schemeClr val="dk1"/>
                </a:solidFill>
              </a:rPr>
              <a:t>, our review on media and technology also needs to consider not only the ways in which </a:t>
            </a:r>
            <a:r>
              <a:rPr lang="en" dirty="0" smtClean="0">
                <a:solidFill>
                  <a:schemeClr val="dk1"/>
                </a:solidFill>
              </a:rPr>
              <a:t>actors </a:t>
            </a:r>
            <a:r>
              <a:rPr lang="en" b="1" dirty="0" smtClean="0">
                <a:solidFill>
                  <a:schemeClr val="dk1"/>
                </a:solidFill>
              </a:rPr>
              <a:t>talk </a:t>
            </a:r>
            <a:r>
              <a:rPr lang="en" dirty="0">
                <a:solidFill>
                  <a:schemeClr val="dk1"/>
                </a:solidFill>
              </a:rPr>
              <a:t>about media and technology, but also the ways in which different media and technology are configured or </a:t>
            </a:r>
            <a:r>
              <a:rPr lang="en" b="1" dirty="0" smtClean="0">
                <a:solidFill>
                  <a:schemeClr val="dk1"/>
                </a:solidFill>
              </a:rPr>
              <a:t>performed. </a:t>
            </a:r>
            <a:r>
              <a:rPr lang="en" b="0" dirty="0" smtClean="0">
                <a:solidFill>
                  <a:schemeClr val="dk1"/>
                </a:solidFill>
              </a:rPr>
              <a:t>Moreover,</a:t>
            </a:r>
            <a:r>
              <a:rPr lang="en" b="0" baseline="0" dirty="0" smtClean="0">
                <a:solidFill>
                  <a:schemeClr val="dk1"/>
                </a:solidFill>
              </a:rPr>
              <a:t> as reviewers we need to consider which theoretical and metaphorical positions that are reflected in the research design in and the findings of the studies</a:t>
            </a:r>
            <a:r>
              <a:rPr lang="en" dirty="0" smtClean="0">
                <a:solidFill>
                  <a:schemeClr val="dk1"/>
                </a:solidFill>
              </a:rPr>
              <a:t>.</a:t>
            </a:r>
            <a:endParaRPr lang="en"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0FD6A-A10B-4F64-A4AC-41B9EB9A279D}" type="slidenum">
              <a:rPr lang="en-US" smtClean="0"/>
              <a:t>9</a:t>
            </a:fld>
            <a:endParaRPr lang="en-US"/>
          </a:p>
        </p:txBody>
      </p:sp>
    </p:spTree>
    <p:extLst>
      <p:ext uri="{BB962C8B-B14F-4D97-AF65-F5344CB8AC3E}">
        <p14:creationId xmlns:p14="http://schemas.microsoft.com/office/powerpoint/2010/main" val="254275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hlinkClick r:id="rId3"/>
              </a:rPr>
              <a:t>http://rogfrihed.dk/index.php?id=2249</a:t>
            </a:r>
            <a:endParaRPr lang="en-US" smtClean="0"/>
          </a:p>
          <a:p>
            <a:endParaRPr lang="da-DK" smtClean="0"/>
          </a:p>
          <a:p>
            <a:endParaRPr lang="en-US"/>
          </a:p>
        </p:txBody>
      </p:sp>
      <p:sp>
        <p:nvSpPr>
          <p:cNvPr id="4" name="Slide Number Placeholder 3"/>
          <p:cNvSpPr>
            <a:spLocks noGrp="1"/>
          </p:cNvSpPr>
          <p:nvPr>
            <p:ph type="sldNum" sz="quarter" idx="10"/>
          </p:nvPr>
        </p:nvSpPr>
        <p:spPr/>
        <p:txBody>
          <a:bodyPr/>
          <a:lstStyle/>
          <a:p>
            <a:fld id="{75A0FD6A-A10B-4F64-A4AC-41B9EB9A279D}" type="slidenum">
              <a:rPr lang="en-US" smtClean="0"/>
              <a:t>15</a:t>
            </a:fld>
            <a:endParaRPr lang="en-US"/>
          </a:p>
        </p:txBody>
      </p:sp>
    </p:spTree>
    <p:extLst>
      <p:ext uri="{BB962C8B-B14F-4D97-AF65-F5344CB8AC3E}">
        <p14:creationId xmlns:p14="http://schemas.microsoft.com/office/powerpoint/2010/main" val="2018289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76624-8766-4E37-92B3-8550D662360B}" type="slidenum">
              <a:rPr lang="da-DK"/>
              <a:pPr/>
              <a:t>17</a:t>
            </a:fld>
            <a:endParaRPr lang="da-DK"/>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pPr>
              <a:buFontTx/>
              <a:buNone/>
            </a:pPr>
            <a:endParaRPr lang="da-DK" sz="1200"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0FD6A-A10B-4F64-A4AC-41B9EB9A279D}" type="slidenum">
              <a:rPr lang="en-US" smtClean="0"/>
              <a:t>19</a:t>
            </a:fld>
            <a:endParaRPr lang="en-US"/>
          </a:p>
        </p:txBody>
      </p:sp>
    </p:spTree>
    <p:extLst>
      <p:ext uri="{BB962C8B-B14F-4D97-AF65-F5344CB8AC3E}">
        <p14:creationId xmlns:p14="http://schemas.microsoft.com/office/powerpoint/2010/main" val="3322613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A0FD6A-A10B-4F64-A4AC-41B9EB9A279D}" type="slidenum">
              <a:rPr lang="en-US" smtClean="0"/>
              <a:t>20</a:t>
            </a:fld>
            <a:endParaRPr lang="en-US"/>
          </a:p>
        </p:txBody>
      </p:sp>
    </p:spTree>
    <p:extLst>
      <p:ext uri="{BB962C8B-B14F-4D97-AF65-F5344CB8AC3E}">
        <p14:creationId xmlns:p14="http://schemas.microsoft.com/office/powerpoint/2010/main" val="2694393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476624-8766-4E37-92B3-8550D662360B}" type="slidenum">
              <a:rPr lang="da-DK"/>
              <a:pPr/>
              <a:t>23</a:t>
            </a:fld>
            <a:endParaRPr lang="da-DK"/>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pPr>
              <a:buFontTx/>
              <a:buNone/>
            </a:pPr>
            <a:r>
              <a:rPr lang="da-DK" sz="1200" b="0" smtClean="0"/>
              <a:t>Støtter</a:t>
            </a:r>
            <a:r>
              <a:rPr lang="da-DK" sz="1200" b="0" baseline="0" smtClean="0"/>
              <a:t> elevernes selvtillid</a:t>
            </a:r>
          </a:p>
          <a:p>
            <a:pPr>
              <a:buFontTx/>
              <a:buNone/>
            </a:pPr>
            <a:r>
              <a:rPr lang="da-DK" sz="1200" b="0" baseline="0" smtClean="0"/>
              <a:t>Fagligt sætter det gang i elevernes multimodale tekstproduktion</a:t>
            </a:r>
            <a:endParaRPr lang="da-DK" sz="12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9A80596-710B-4E40-9EC6-85427B6A0B9B}"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E407A-AAD0-4D2A-A05D-5A64BC4AB200}" type="slidenum">
              <a:rPr lang="en-US" smtClean="0"/>
              <a:t>‹nr.›</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A80596-710B-4E40-9EC6-85427B6A0B9B}"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E407A-AAD0-4D2A-A05D-5A64BC4AB200}"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A80596-710B-4E40-9EC6-85427B6A0B9B}" type="datetimeFigureOut">
              <a:rPr lang="en-US" smtClean="0"/>
              <a:t>11/11/2013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F5E407A-AAD0-4D2A-A05D-5A64BC4AB200}"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07504"/>
            <a:ext cx="8229600" cy="1392599"/>
          </a:xfrm>
          <a:prstGeom prst="rect">
            <a:avLst/>
          </a:prstGeom>
          <a:noFill/>
          <a:ln>
            <a:noFill/>
          </a:ln>
        </p:spPr>
        <p:txBody>
          <a:bodyPr lIns="91425" tIns="91425" rIns="91425" bIns="91425" anchor="b" anchorCtr="0"/>
          <a:lstStyle>
            <a:lvl1pPr algn="l" rtl="0">
              <a:spcBef>
                <a:spcPts val="0"/>
              </a:spcBef>
              <a:buSzPct val="100000"/>
              <a:buFont typeface="Georgia"/>
              <a:buNone/>
              <a:defRPr sz="4800" b="0">
                <a:solidFill>
                  <a:schemeClr val="dk2"/>
                </a:solidFill>
                <a:latin typeface="Georgia"/>
                <a:ea typeface="Georgia"/>
                <a:cs typeface="Georgia"/>
                <a:sym typeface="Georgia"/>
              </a:defRPr>
            </a:lvl1pPr>
            <a:lvl2pPr algn="l" rtl="0">
              <a:spcBef>
                <a:spcPts val="0"/>
              </a:spcBef>
              <a:buSzPct val="100000"/>
              <a:buFont typeface="Georgia"/>
              <a:buNone/>
              <a:defRPr sz="4800" b="0">
                <a:solidFill>
                  <a:schemeClr val="dk2"/>
                </a:solidFill>
                <a:latin typeface="Georgia"/>
                <a:ea typeface="Georgia"/>
                <a:cs typeface="Georgia"/>
                <a:sym typeface="Georgia"/>
              </a:defRPr>
            </a:lvl2pPr>
            <a:lvl3pPr algn="l" rtl="0">
              <a:spcBef>
                <a:spcPts val="0"/>
              </a:spcBef>
              <a:buSzPct val="100000"/>
              <a:buFont typeface="Georgia"/>
              <a:buNone/>
              <a:defRPr sz="4800" b="0">
                <a:solidFill>
                  <a:schemeClr val="dk2"/>
                </a:solidFill>
                <a:latin typeface="Georgia"/>
                <a:ea typeface="Georgia"/>
                <a:cs typeface="Georgia"/>
                <a:sym typeface="Georgia"/>
              </a:defRPr>
            </a:lvl3pPr>
            <a:lvl4pPr algn="l" rtl="0">
              <a:spcBef>
                <a:spcPts val="0"/>
              </a:spcBef>
              <a:buSzPct val="100000"/>
              <a:buFont typeface="Georgia"/>
              <a:buNone/>
              <a:defRPr sz="4800" b="0">
                <a:solidFill>
                  <a:schemeClr val="dk2"/>
                </a:solidFill>
                <a:latin typeface="Georgia"/>
                <a:ea typeface="Georgia"/>
                <a:cs typeface="Georgia"/>
                <a:sym typeface="Georgia"/>
              </a:defRPr>
            </a:lvl4pPr>
            <a:lvl5pPr algn="l" rtl="0">
              <a:spcBef>
                <a:spcPts val="0"/>
              </a:spcBef>
              <a:buSzPct val="100000"/>
              <a:buFont typeface="Georgia"/>
              <a:buNone/>
              <a:defRPr sz="4800" b="0">
                <a:solidFill>
                  <a:schemeClr val="dk2"/>
                </a:solidFill>
                <a:latin typeface="Georgia"/>
                <a:ea typeface="Georgia"/>
                <a:cs typeface="Georgia"/>
                <a:sym typeface="Georgia"/>
              </a:defRPr>
            </a:lvl5pPr>
            <a:lvl6pPr algn="l" rtl="0">
              <a:spcBef>
                <a:spcPts val="0"/>
              </a:spcBef>
              <a:buSzPct val="100000"/>
              <a:buFont typeface="Georgia"/>
              <a:buNone/>
              <a:defRPr sz="4800" b="0">
                <a:solidFill>
                  <a:schemeClr val="dk2"/>
                </a:solidFill>
                <a:latin typeface="Georgia"/>
                <a:ea typeface="Georgia"/>
                <a:cs typeface="Georgia"/>
                <a:sym typeface="Georgia"/>
              </a:defRPr>
            </a:lvl6pPr>
            <a:lvl7pPr algn="l" rtl="0">
              <a:spcBef>
                <a:spcPts val="0"/>
              </a:spcBef>
              <a:buSzPct val="100000"/>
              <a:buFont typeface="Georgia"/>
              <a:buNone/>
              <a:defRPr sz="4800" b="0">
                <a:solidFill>
                  <a:schemeClr val="dk2"/>
                </a:solidFill>
                <a:latin typeface="Georgia"/>
                <a:ea typeface="Georgia"/>
                <a:cs typeface="Georgia"/>
                <a:sym typeface="Georgia"/>
              </a:defRPr>
            </a:lvl7pPr>
            <a:lvl8pPr algn="l" rtl="0">
              <a:spcBef>
                <a:spcPts val="0"/>
              </a:spcBef>
              <a:buSzPct val="100000"/>
              <a:buFont typeface="Georgia"/>
              <a:buNone/>
              <a:defRPr sz="4800" b="0">
                <a:solidFill>
                  <a:schemeClr val="dk2"/>
                </a:solidFill>
                <a:latin typeface="Georgia"/>
                <a:ea typeface="Georgia"/>
                <a:cs typeface="Georgia"/>
                <a:sym typeface="Georgia"/>
              </a:defRPr>
            </a:lvl8pPr>
            <a:lvl9pPr algn="l" rtl="0">
              <a:spcBef>
                <a:spcPts val="0"/>
              </a:spcBef>
              <a:buSzPct val="100000"/>
              <a:buFont typeface="Georgia"/>
              <a:buNone/>
              <a:defRPr sz="4800" b="0">
                <a:solidFill>
                  <a:schemeClr val="dk2"/>
                </a:solidFill>
                <a:latin typeface="Georgia"/>
                <a:ea typeface="Georgia"/>
                <a:cs typeface="Georgia"/>
                <a:sym typeface="Georgia"/>
              </a:defRPr>
            </a:lvl9pPr>
          </a:lstStyle>
          <a:p>
            <a:endParaRPr/>
          </a:p>
        </p:txBody>
      </p:sp>
      <p:sp>
        <p:nvSpPr>
          <p:cNvPr id="61" name="Shape 61"/>
          <p:cNvSpPr txBox="1">
            <a:spLocks noGrp="1"/>
          </p:cNvSpPr>
          <p:nvPr>
            <p:ph type="body" idx="1"/>
          </p:nvPr>
        </p:nvSpPr>
        <p:spPr>
          <a:xfrm>
            <a:off x="457200" y="1730374"/>
            <a:ext cx="8229600" cy="48374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417319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A80596-710B-4E40-9EC6-85427B6A0B9B}"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E407A-AAD0-4D2A-A05D-5A64BC4AB200}"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9A80596-710B-4E40-9EC6-85427B6A0B9B}" type="datetimeFigureOut">
              <a:rPr lang="en-US" smtClean="0"/>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E407A-AAD0-4D2A-A05D-5A64BC4AB200}" type="slidenum">
              <a:rPr lang="en-US" smtClean="0"/>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9A80596-710B-4E40-9EC6-85427B6A0B9B}" type="datetimeFigureOut">
              <a:rPr lang="en-US" smtClean="0"/>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E407A-AAD0-4D2A-A05D-5A64BC4AB200}"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9A80596-710B-4E40-9EC6-85427B6A0B9B}" type="datetimeFigureOut">
              <a:rPr lang="en-US" smtClean="0"/>
              <a:t>11/11/2013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5E407A-AAD0-4D2A-A05D-5A64BC4AB200}"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9A80596-710B-4E40-9EC6-85427B6A0B9B}" type="datetimeFigureOut">
              <a:rPr lang="en-US" smtClean="0"/>
              <a:t>11/11/2013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5E407A-AAD0-4D2A-A05D-5A64BC4AB200}"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80596-710B-4E40-9EC6-85427B6A0B9B}" type="datetimeFigureOut">
              <a:rPr lang="en-US" smtClean="0"/>
              <a:t>11/11/2013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5E407A-AAD0-4D2A-A05D-5A64BC4AB200}"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9A80596-710B-4E40-9EC6-85427B6A0B9B}" type="datetimeFigureOut">
              <a:rPr lang="en-US" smtClean="0"/>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5E407A-AAD0-4D2A-A05D-5A64BC4AB200}" type="slidenum">
              <a:rPr lang="en-US" smtClean="0"/>
              <a:t>‹nr.›</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9A80596-710B-4E40-9EC6-85427B6A0B9B}" type="datetimeFigureOut">
              <a:rPr lang="en-US" smtClean="0"/>
              <a:t>11/11/2013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F5E407A-AAD0-4D2A-A05D-5A64BC4AB200}"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9A80596-710B-4E40-9EC6-85427B6A0B9B}" type="datetimeFigureOut">
              <a:rPr lang="en-US" smtClean="0"/>
              <a:t>11/11/2013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F5E407A-AAD0-4D2A-A05D-5A64BC4AB200}"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youtube.com/watch?v=tJIQznlv3Bk"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svt.se/nyheter/sverige/alla-maste-spela-minecraft-i-deras-skola" TargetMode="Externa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valuesatplay.org/" TargetMode="External"/><Relationship Id="rId2" Type="http://schemas.openxmlformats.org/officeDocument/2006/relationships/hyperlink" Target="http://stemchallenge.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dition.cnn.com/interactive/2012/08/tech/gaming.series/teacher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thorkild@hum.aau.dk" TargetMode="External"/><Relationship Id="rId2" Type="http://schemas.openxmlformats.org/officeDocument/2006/relationships/hyperlink" Target="http://www.slis.d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lse.ac.uk/media@lse/research/EUKidsOnline/EU%20Kids%20III/Reports/PerspectivesReport.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a-DK" sz="4800" smtClean="0">
                <a:solidFill>
                  <a:srgbClr val="FFC000"/>
                </a:solidFill>
              </a:rPr>
              <a:t>Brug </a:t>
            </a:r>
            <a:r>
              <a:rPr lang="da-DK" sz="4800">
                <a:solidFill>
                  <a:srgbClr val="FFC000"/>
                </a:solidFill>
              </a:rPr>
              <a:t>af digitale spil i fagene</a:t>
            </a:r>
            <a:br>
              <a:rPr lang="da-DK" sz="4800">
                <a:solidFill>
                  <a:srgbClr val="FFC000"/>
                </a:solidFill>
              </a:rPr>
            </a:br>
            <a:endParaRPr lang="en-US">
              <a:solidFill>
                <a:srgbClr val="FFC000"/>
              </a:solidFill>
            </a:endParaRPr>
          </a:p>
        </p:txBody>
      </p:sp>
      <p:sp>
        <p:nvSpPr>
          <p:cNvPr id="3" name="Subtitle 2"/>
          <p:cNvSpPr>
            <a:spLocks noGrp="1"/>
          </p:cNvSpPr>
          <p:nvPr>
            <p:ph type="subTitle" idx="1"/>
          </p:nvPr>
        </p:nvSpPr>
        <p:spPr/>
        <p:txBody>
          <a:bodyPr/>
          <a:lstStyle/>
          <a:p>
            <a:r>
              <a:rPr lang="da-DK" b="1" smtClean="0"/>
              <a:t>Thorkild Hanghøj</a:t>
            </a:r>
            <a:r>
              <a:rPr lang="da-DK" smtClean="0"/>
              <a:t/>
            </a:r>
            <a:br>
              <a:rPr lang="da-DK" smtClean="0"/>
            </a:br>
            <a:r>
              <a:rPr lang="da-DK" smtClean="0"/>
              <a:t>Aalborg Universitet</a:t>
            </a:r>
            <a:br>
              <a:rPr lang="da-DK" smtClean="0"/>
            </a:br>
            <a:r>
              <a:rPr lang="da-DK" smtClean="0"/>
              <a:t>ForskningsLab: It og LæringsDesign</a:t>
            </a:r>
            <a:endParaRPr lang="en-US" dirty="0"/>
          </a:p>
        </p:txBody>
      </p:sp>
    </p:spTree>
    <p:extLst>
      <p:ext uri="{BB962C8B-B14F-4D97-AF65-F5344CB8AC3E}">
        <p14:creationId xmlns:p14="http://schemas.microsoft.com/office/powerpoint/2010/main" val="2079995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a-DK" smtClean="0"/>
              <a:t>Ex 1:</a:t>
            </a:r>
            <a:r>
              <a:rPr lang="da-DK" i="1" smtClean="0"/>
              <a:t> ABCity</a:t>
            </a:r>
            <a:endParaRPr lang="en-US"/>
          </a:p>
        </p:txBody>
      </p:sp>
      <p:sp>
        <p:nvSpPr>
          <p:cNvPr id="3" name="Content Placeholder 2"/>
          <p:cNvSpPr>
            <a:spLocks noGrp="1"/>
          </p:cNvSpPr>
          <p:nvPr>
            <p:ph sz="half" idx="1"/>
          </p:nvPr>
        </p:nvSpPr>
        <p:spPr>
          <a:xfrm>
            <a:off x="457200" y="1773936"/>
            <a:ext cx="4834880" cy="4623816"/>
          </a:xfrm>
        </p:spPr>
        <p:txBody>
          <a:bodyPr>
            <a:normAutofit fontScale="92500" lnSpcReduction="20000"/>
          </a:bodyPr>
          <a:lstStyle/>
          <a:p>
            <a:r>
              <a:rPr lang="da-DK" smtClean="0"/>
              <a:t>”Eksperter</a:t>
            </a:r>
            <a:r>
              <a:rPr lang="da-DK"/>
              <a:t>: Populære læringsspil er ’tæt på ubrugelige</a:t>
            </a:r>
            <a:r>
              <a:rPr lang="da-DK" smtClean="0"/>
              <a:t>’”. </a:t>
            </a:r>
            <a:r>
              <a:rPr lang="da-DK" sz="2400" i="1" smtClean="0"/>
              <a:t>Folkeskolen</a:t>
            </a:r>
          </a:p>
          <a:p>
            <a:endParaRPr lang="da-DK" sz="2400" i="1"/>
          </a:p>
          <a:p>
            <a:r>
              <a:rPr lang="da-DK" smtClean="0">
                <a:sym typeface="Wingdings" panose="05000000000000000000" pitchFamily="2" charset="2"/>
              </a:rPr>
              <a:t></a:t>
            </a:r>
            <a:endParaRPr lang="da-DK" smtClean="0"/>
          </a:p>
          <a:p>
            <a:pPr lvl="1"/>
            <a:r>
              <a:rPr lang="da-DK" sz="2000" smtClean="0"/>
              <a:t>Fragmenteret fagforståelse</a:t>
            </a:r>
          </a:p>
          <a:p>
            <a:pPr lvl="1"/>
            <a:r>
              <a:rPr lang="da-DK" sz="2000" smtClean="0"/>
              <a:t>Traditionelle lærer-elev roller</a:t>
            </a:r>
          </a:p>
          <a:p>
            <a:pPr lvl="1"/>
            <a:r>
              <a:rPr lang="da-DK" sz="2000" smtClean="0"/>
              <a:t>Manglende refleksion</a:t>
            </a:r>
          </a:p>
          <a:p>
            <a:pPr lvl="1"/>
            <a:r>
              <a:rPr lang="da-DK" sz="2000" b="1"/>
              <a:t>Eksogent </a:t>
            </a:r>
            <a:r>
              <a:rPr lang="da-DK" sz="2000"/>
              <a:t>spildesign</a:t>
            </a:r>
            <a:endParaRPr lang="da-DK" sz="2000" smtClean="0"/>
          </a:p>
          <a:p>
            <a:pPr marL="457200" lvl="1" indent="0">
              <a:buNone/>
            </a:pPr>
            <a:endParaRPr lang="da-DK" sz="2000"/>
          </a:p>
          <a:p>
            <a:r>
              <a:rPr lang="da-DK" smtClean="0">
                <a:sym typeface="Wingdings" panose="05000000000000000000" pitchFamily="2" charset="2"/>
              </a:rPr>
              <a:t></a:t>
            </a:r>
            <a:endParaRPr lang="da-DK" smtClean="0"/>
          </a:p>
          <a:p>
            <a:pPr lvl="1"/>
            <a:r>
              <a:rPr lang="da-DK" sz="2000" smtClean="0"/>
              <a:t>Kan virke motiverende</a:t>
            </a:r>
          </a:p>
          <a:p>
            <a:pPr lvl="1"/>
            <a:r>
              <a:rPr lang="da-DK" sz="2000" smtClean="0"/>
              <a:t>Bør </a:t>
            </a:r>
            <a:r>
              <a:rPr lang="da-DK" sz="2000"/>
              <a:t>ikke stå alene</a:t>
            </a:r>
            <a:endParaRPr lang="da-DK" sz="2000" smtClean="0"/>
          </a:p>
          <a:p>
            <a:pPr lvl="1"/>
            <a:r>
              <a:rPr lang="da-DK" sz="2000" smtClean="0"/>
              <a:t>Kan bruges til differentiering </a:t>
            </a:r>
            <a:br>
              <a:rPr lang="da-DK" sz="2000" smtClean="0"/>
            </a:br>
            <a:r>
              <a:rPr lang="da-DK" sz="2000" smtClean="0"/>
              <a:t>(”den tålmodige hjælpelærer”)</a:t>
            </a:r>
          </a:p>
          <a:p>
            <a:pPr lvl="1"/>
            <a:endParaRPr lang="da-DK" smtClean="0"/>
          </a:p>
          <a:p>
            <a:pPr lvl="1"/>
            <a:endParaRPr lang="da-DK" smtClean="0"/>
          </a:p>
          <a:p>
            <a:pPr lvl="1"/>
            <a:endParaRPr lang="da-DK" sz="2000" smtClean="0"/>
          </a:p>
          <a:p>
            <a:pPr lvl="1"/>
            <a:endParaRPr lang="da-DK" sz="2000" smtClean="0"/>
          </a:p>
          <a:p>
            <a:endParaRPr lang="da-DK" b="1" i="1"/>
          </a:p>
          <a:p>
            <a:endParaRPr lang="da-DK" b="1"/>
          </a:p>
          <a:p>
            <a:endParaRPr lang="en-US"/>
          </a:p>
        </p:txBody>
      </p:sp>
      <p:sp>
        <p:nvSpPr>
          <p:cNvPr id="5" name="Content Placeholder 4"/>
          <p:cNvSpPr>
            <a:spLocks noGrp="1"/>
          </p:cNvSpPr>
          <p:nvPr>
            <p:ph sz="half" idx="2"/>
          </p:nvPr>
        </p:nvSpPr>
        <p:spPr/>
        <p:txBody>
          <a:bodyPr>
            <a:normAutofit fontScale="92500" lnSpcReduction="20000"/>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0213" y="1844824"/>
            <a:ext cx="4553787"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476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smtClean="0"/>
              <a:t>Ex 2: </a:t>
            </a:r>
            <a:r>
              <a:rPr lang="da-DK" i="1" smtClean="0"/>
              <a:t>Dragon Box (</a:t>
            </a:r>
            <a:r>
              <a:rPr lang="da-DK" i="1" smtClean="0">
                <a:hlinkClick r:id="rId2"/>
              </a:rPr>
              <a:t>link</a:t>
            </a:r>
            <a:r>
              <a:rPr lang="da-DK" i="1" smtClean="0"/>
              <a:t>)</a:t>
            </a:r>
            <a:endParaRPr lang="en-US"/>
          </a:p>
        </p:txBody>
      </p:sp>
      <p:sp>
        <p:nvSpPr>
          <p:cNvPr id="6" name="Content Placeholder 5"/>
          <p:cNvSpPr>
            <a:spLocks noGrp="1"/>
          </p:cNvSpPr>
          <p:nvPr>
            <p:ph sz="half" idx="1"/>
          </p:nvPr>
        </p:nvSpPr>
        <p:spPr>
          <a:xfrm>
            <a:off x="457200" y="1773936"/>
            <a:ext cx="5698976" cy="4823416"/>
          </a:xfrm>
        </p:spPr>
        <p:txBody>
          <a:bodyPr>
            <a:normAutofit fontScale="92500" lnSpcReduction="10000"/>
          </a:bodyPr>
          <a:lstStyle/>
          <a:p>
            <a:r>
              <a:rPr lang="da-DK" smtClean="0"/>
              <a:t>Løsning af ligninger</a:t>
            </a:r>
            <a:br>
              <a:rPr lang="da-DK" smtClean="0"/>
            </a:br>
            <a:r>
              <a:rPr lang="da-DK" smtClean="0"/>
              <a:t>- som et spil!</a:t>
            </a:r>
          </a:p>
          <a:p>
            <a:pPr marL="457200" lvl="1" indent="0">
              <a:buNone/>
            </a:pPr>
            <a:endParaRPr lang="da-DK"/>
          </a:p>
          <a:p>
            <a:r>
              <a:rPr lang="da-DK" b="1" smtClean="0"/>
              <a:t>Endogent </a:t>
            </a:r>
            <a:r>
              <a:rPr lang="da-DK" smtClean="0"/>
              <a:t>spildesign:</a:t>
            </a:r>
            <a:br>
              <a:rPr lang="da-DK" smtClean="0"/>
            </a:br>
            <a:r>
              <a:rPr lang="da-DK" smtClean="0"/>
              <a:t>dvs. at spillets form</a:t>
            </a:r>
            <a:br>
              <a:rPr lang="da-DK" smtClean="0"/>
            </a:br>
            <a:r>
              <a:rPr lang="da-DK" smtClean="0"/>
              <a:t>og læringsindhold</a:t>
            </a:r>
            <a:br>
              <a:rPr lang="da-DK" smtClean="0"/>
            </a:br>
            <a:r>
              <a:rPr lang="da-DK" smtClean="0"/>
              <a:t>understøtter hinanden</a:t>
            </a:r>
          </a:p>
          <a:p>
            <a:endParaRPr lang="da-DK"/>
          </a:p>
          <a:p>
            <a:r>
              <a:rPr lang="da-DK" smtClean="0"/>
              <a:t>Den faglige læring</a:t>
            </a:r>
            <a:br>
              <a:rPr lang="da-DK" smtClean="0"/>
            </a:br>
            <a:r>
              <a:rPr lang="da-DK" smtClean="0"/>
              <a:t>kræver </a:t>
            </a:r>
            <a:r>
              <a:rPr lang="da-DK" b="1" i="1" smtClean="0"/>
              <a:t>didaktisering </a:t>
            </a:r>
            <a:br>
              <a:rPr lang="da-DK" b="1" i="1" smtClean="0"/>
            </a:br>
            <a:r>
              <a:rPr lang="da-DK" i="1" smtClean="0"/>
              <a:t>- </a:t>
            </a:r>
            <a:r>
              <a:rPr lang="da-DK" smtClean="0"/>
              <a:t>som med alle andre</a:t>
            </a:r>
            <a:br>
              <a:rPr lang="da-DK" smtClean="0"/>
            </a:br>
            <a:r>
              <a:rPr lang="da-DK" smtClean="0"/>
              <a:t>læringsressourcer!</a:t>
            </a: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585" y="1844824"/>
            <a:ext cx="4614451"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302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Ex 3: ”Gamification”</a:t>
            </a:r>
            <a:endParaRPr lang="en-US"/>
          </a:p>
        </p:txBody>
      </p:sp>
      <p:sp>
        <p:nvSpPr>
          <p:cNvPr id="3" name="Content Placeholder 2"/>
          <p:cNvSpPr>
            <a:spLocks noGrp="1"/>
          </p:cNvSpPr>
          <p:nvPr>
            <p:ph sz="half" idx="1"/>
          </p:nvPr>
        </p:nvSpPr>
        <p:spPr/>
        <p:txBody>
          <a:bodyPr>
            <a:normAutofit fontScale="92500" lnSpcReduction="20000"/>
          </a:bodyPr>
          <a:lstStyle/>
          <a:p>
            <a:r>
              <a:rPr lang="da-DK" smtClean="0"/>
              <a:t>Khan Academy</a:t>
            </a:r>
          </a:p>
          <a:p>
            <a:pPr lvl="1"/>
            <a:r>
              <a:rPr lang="da-DK" smtClean="0"/>
              <a:t>Lær gennem videoer, opgaver og badges</a:t>
            </a:r>
          </a:p>
          <a:p>
            <a:pPr lvl="1"/>
            <a:r>
              <a:rPr lang="da-DK" smtClean="0"/>
              <a:t>4300+ videoer</a:t>
            </a:r>
          </a:p>
          <a:p>
            <a:pPr lvl="1"/>
            <a:r>
              <a:rPr lang="da-DK" smtClean="0"/>
              <a:t>Over 300 millioner lektioner</a:t>
            </a:r>
            <a:endParaRPr lang="en-US"/>
          </a:p>
        </p:txBody>
      </p:sp>
      <p:sp>
        <p:nvSpPr>
          <p:cNvPr id="4" name="Content Placeholder 3"/>
          <p:cNvSpPr>
            <a:spLocks noGrp="1"/>
          </p:cNvSpPr>
          <p:nvPr>
            <p:ph sz="half" idx="2"/>
          </p:nvPr>
        </p:nvSpPr>
        <p:spPr>
          <a:xfrm>
            <a:off x="4648200" y="1773936"/>
            <a:ext cx="4038600" cy="4823416"/>
          </a:xfrm>
        </p:spPr>
        <p:txBody>
          <a:bodyPr>
            <a:normAutofit fontScale="92500" lnSpcReduction="20000"/>
          </a:bodyPr>
          <a:lstStyle/>
          <a:p>
            <a:endParaRPr lang="da-DK" smtClean="0"/>
          </a:p>
          <a:p>
            <a:endParaRPr lang="da-DK"/>
          </a:p>
          <a:p>
            <a:endParaRPr lang="da-DK" smtClean="0"/>
          </a:p>
          <a:p>
            <a:endParaRPr lang="da-DK"/>
          </a:p>
          <a:p>
            <a:endParaRPr lang="da-DK" smtClean="0"/>
          </a:p>
          <a:p>
            <a:endParaRPr lang="da-DK"/>
          </a:p>
          <a:p>
            <a:endParaRPr lang="da-DK" smtClean="0"/>
          </a:p>
          <a:p>
            <a:endParaRPr lang="da-DK" smtClean="0"/>
          </a:p>
          <a:p>
            <a:endParaRPr lang="da-DK" smtClean="0"/>
          </a:p>
          <a:p>
            <a:r>
              <a:rPr lang="da-DK" smtClean="0"/>
              <a:t>Code Academy</a:t>
            </a:r>
          </a:p>
          <a:p>
            <a:pPr lvl="1"/>
            <a:r>
              <a:rPr lang="da-DK" smtClean="0"/>
              <a:t>Lær programmering</a:t>
            </a:r>
          </a:p>
          <a:p>
            <a:pPr lvl="1"/>
            <a:r>
              <a:rPr lang="da-DK" smtClean="0"/>
              <a:t>Øvelser, badges og points</a:t>
            </a:r>
          </a:p>
          <a:p>
            <a:pPr lvl="1"/>
            <a:r>
              <a:rPr lang="da-DK" smtClean="0"/>
              <a:t>Over 100 millioner fuldførte øvelser</a:t>
            </a:r>
            <a:endParaRPr lang="en-US"/>
          </a:p>
        </p:txBody>
      </p:sp>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064" t="11765" r="13263" b="8953"/>
          <a:stretch/>
        </p:blipFill>
        <p:spPr bwMode="auto">
          <a:xfrm>
            <a:off x="4629431" y="1607535"/>
            <a:ext cx="4407065" cy="2901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descr="https://encrypted-tbn1.gstatic.com/images?q=tbn:ANd9GcQqLZSk7PR3BjYJZJEl75kvm-rcqnNZ7DIbHK0T_rXQpdTXEwf8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71" y="4077072"/>
            <a:ext cx="4357341"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107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Morale: Spil er </a:t>
            </a:r>
            <a:r>
              <a:rPr lang="da-DK" smtClean="0"/>
              <a:t>mindst 2 ting</a:t>
            </a:r>
            <a:r>
              <a:rPr lang="da-DK"/>
              <a:t>!</a:t>
            </a:r>
            <a:endParaRPr lang="en-US"/>
          </a:p>
        </p:txBody>
      </p:sp>
      <p:sp>
        <p:nvSpPr>
          <p:cNvPr id="3" name="Content Placeholder 2"/>
          <p:cNvSpPr>
            <a:spLocks noGrp="1"/>
          </p:cNvSpPr>
          <p:nvPr>
            <p:ph idx="1"/>
          </p:nvPr>
        </p:nvSpPr>
        <p:spPr>
          <a:xfrm>
            <a:off x="323528" y="1786533"/>
            <a:ext cx="8229600" cy="4894169"/>
          </a:xfrm>
        </p:spPr>
        <p:txBody>
          <a:bodyPr>
            <a:normAutofit fontScale="85000" lnSpcReduction="20000"/>
          </a:bodyPr>
          <a:lstStyle/>
          <a:p>
            <a:pPr marL="118872" indent="0">
              <a:buNone/>
            </a:pPr>
            <a:r>
              <a:rPr lang="da-DK" b="1" i="1" smtClean="0"/>
              <a:t>Systemperspektiv</a:t>
            </a:r>
          </a:p>
          <a:p>
            <a:r>
              <a:rPr lang="en-US"/>
              <a:t>A game is a system in which </a:t>
            </a:r>
            <a:r>
              <a:rPr lang="en-US" smtClean="0"/>
              <a:t>players</a:t>
            </a:r>
            <a:br>
              <a:rPr lang="en-US" smtClean="0"/>
            </a:br>
            <a:r>
              <a:rPr lang="en-US" smtClean="0"/>
              <a:t>engage </a:t>
            </a:r>
            <a:r>
              <a:rPr lang="en-US"/>
              <a:t>in an artificial </a:t>
            </a:r>
            <a:r>
              <a:rPr lang="en-US" smtClean="0"/>
              <a:t>conflict,</a:t>
            </a:r>
            <a:br>
              <a:rPr lang="en-US" smtClean="0"/>
            </a:br>
            <a:r>
              <a:rPr lang="en-US" smtClean="0"/>
              <a:t>defined </a:t>
            </a:r>
            <a:r>
              <a:rPr lang="en-US"/>
              <a:t>by rules, that results in </a:t>
            </a:r>
            <a:r>
              <a:rPr lang="en-US" smtClean="0"/>
              <a:t>a</a:t>
            </a:r>
            <a:br>
              <a:rPr lang="en-US" smtClean="0"/>
            </a:br>
            <a:r>
              <a:rPr lang="en-US" smtClean="0"/>
              <a:t>quantifiable outcome 	</a:t>
            </a:r>
            <a:br>
              <a:rPr lang="en-US" smtClean="0"/>
            </a:br>
            <a:r>
              <a:rPr lang="da-DK" sz="2200" smtClean="0"/>
              <a:t>(Salen &amp; Zimmerman, 2003)</a:t>
            </a:r>
          </a:p>
          <a:p>
            <a:endParaRPr lang="da-DK"/>
          </a:p>
          <a:p>
            <a:pPr marL="118872" indent="0">
              <a:buNone/>
            </a:pPr>
            <a:r>
              <a:rPr lang="da-DK" b="1" i="1" smtClean="0"/>
              <a:t>Deltagerperspektiv </a:t>
            </a:r>
          </a:p>
          <a:p>
            <a:r>
              <a:rPr lang="da-DK" smtClean="0"/>
              <a:t>Et spil er et scenariebaseret</a:t>
            </a:r>
            <a:br>
              <a:rPr lang="da-DK" smtClean="0"/>
            </a:br>
            <a:r>
              <a:rPr lang="da-DK" smtClean="0"/>
              <a:t>mulighedsrum, som deltagere</a:t>
            </a:r>
            <a:br>
              <a:rPr lang="da-DK" smtClean="0"/>
            </a:br>
            <a:r>
              <a:rPr lang="da-DK" smtClean="0"/>
              <a:t>forestiller sig, udforsker og</a:t>
            </a:r>
            <a:br>
              <a:rPr lang="da-DK" smtClean="0"/>
            </a:br>
            <a:r>
              <a:rPr lang="da-DK" smtClean="0"/>
              <a:t>reflekterer gennem konkrete valg</a:t>
            </a:r>
            <a:br>
              <a:rPr lang="da-DK" smtClean="0"/>
            </a:br>
            <a:r>
              <a:rPr lang="da-DK" smtClean="0"/>
              <a:t>og deres konsekvenser </a:t>
            </a:r>
            <a:br>
              <a:rPr lang="da-DK" smtClean="0"/>
            </a:br>
            <a:r>
              <a:rPr lang="da-DK" sz="1900" smtClean="0"/>
              <a:t>(Hanghøj, 2008)</a:t>
            </a:r>
          </a:p>
          <a:p>
            <a:pPr marL="118872" indent="0">
              <a:buNone/>
            </a:pPr>
            <a:r>
              <a:rPr lang="da-DK" smtClean="0"/>
              <a:t> </a:t>
            </a:r>
          </a:p>
          <a:p>
            <a:endParaRPr lang="en-US"/>
          </a:p>
        </p:txBody>
      </p:sp>
      <p:pic>
        <p:nvPicPr>
          <p:cNvPr id="2052" name="Picture 4" descr="https://encrypted-tbn2.gstatic.com/images?q=tbn:ANd9GcRUvmMa_-Cl-PJBg4CyeUTkMSiVO_Z-3tHTyrsGNdHwVq32X60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226" y="1772816"/>
            <a:ext cx="3786567"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350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da-DK"/>
              <a:t>S</a:t>
            </a:r>
            <a:r>
              <a:rPr lang="da-DK" smtClean="0"/>
              <a:t>pil</a:t>
            </a:r>
            <a:r>
              <a:rPr lang="da-DK" i="1" smtClean="0"/>
              <a:t>mekanikker  </a:t>
            </a:r>
            <a:r>
              <a:rPr lang="da-DK" smtClean="0"/>
              <a:t>   </a:t>
            </a:r>
            <a:r>
              <a:rPr lang="da-DK"/>
              <a:t>S</a:t>
            </a:r>
            <a:r>
              <a:rPr lang="da-DK" smtClean="0"/>
              <a:t>pil</a:t>
            </a:r>
            <a:r>
              <a:rPr lang="da-DK" i="1" smtClean="0"/>
              <a:t>dynamikker</a:t>
            </a:r>
            <a:endParaRPr lang="en-US" i="1"/>
          </a:p>
        </p:txBody>
      </p:sp>
      <p:sp>
        <p:nvSpPr>
          <p:cNvPr id="6" name="Content Placeholder 5"/>
          <p:cNvSpPr>
            <a:spLocks noGrp="1"/>
          </p:cNvSpPr>
          <p:nvPr>
            <p:ph sz="half" idx="1"/>
          </p:nvPr>
        </p:nvSpPr>
        <p:spPr/>
        <p:txBody>
          <a:bodyPr>
            <a:normAutofit lnSpcReduction="10000"/>
          </a:bodyPr>
          <a:lstStyle/>
          <a:p>
            <a:pPr marL="118872" indent="0">
              <a:buNone/>
            </a:pPr>
            <a:r>
              <a:rPr lang="da-DK" smtClean="0"/>
              <a:t>Interaktion</a:t>
            </a:r>
          </a:p>
          <a:p>
            <a:pPr marL="118872" indent="0">
              <a:buNone/>
            </a:pPr>
            <a:r>
              <a:rPr lang="da-DK" smtClean="0"/>
              <a:t>Navigation</a:t>
            </a:r>
          </a:p>
          <a:p>
            <a:pPr marL="118872" indent="0">
              <a:buNone/>
            </a:pPr>
            <a:r>
              <a:rPr lang="da-DK" smtClean="0"/>
              <a:t>Ressourcer</a:t>
            </a:r>
          </a:p>
          <a:p>
            <a:pPr marL="118872" indent="0">
              <a:buNone/>
            </a:pPr>
            <a:r>
              <a:rPr lang="da-DK" smtClean="0"/>
              <a:t>Pointssystemer</a:t>
            </a:r>
          </a:p>
          <a:p>
            <a:pPr marL="118872" indent="0">
              <a:buNone/>
            </a:pPr>
            <a:r>
              <a:rPr lang="da-DK" smtClean="0"/>
              <a:t>Udfaldsrum</a:t>
            </a:r>
          </a:p>
          <a:p>
            <a:pPr marL="118872" indent="0">
              <a:buNone/>
            </a:pPr>
            <a:r>
              <a:rPr lang="da-DK" smtClean="0"/>
              <a:t>Tilfældighed</a:t>
            </a:r>
          </a:p>
          <a:p>
            <a:pPr marL="118872" indent="0">
              <a:buNone/>
            </a:pPr>
            <a:r>
              <a:rPr lang="da-DK" smtClean="0"/>
              <a:t>Level design</a:t>
            </a:r>
          </a:p>
          <a:p>
            <a:pPr marL="118872" indent="0">
              <a:buNone/>
            </a:pPr>
            <a:r>
              <a:rPr lang="da-DK" smtClean="0"/>
              <a:t>…</a:t>
            </a:r>
          </a:p>
          <a:p>
            <a:endParaRPr lang="da-DK" smtClean="0"/>
          </a:p>
          <a:p>
            <a:r>
              <a:rPr lang="da-DK" b="1" smtClean="0"/>
              <a:t>Designede regler</a:t>
            </a:r>
          </a:p>
          <a:p>
            <a:r>
              <a:rPr lang="da-DK" i="1" smtClean="0"/>
              <a:t>Spillets</a:t>
            </a:r>
            <a:r>
              <a:rPr lang="da-DK" smtClean="0"/>
              <a:t> </a:t>
            </a:r>
            <a:r>
              <a:rPr lang="da-DK" i="1" smtClean="0"/>
              <a:t>mål</a:t>
            </a:r>
          </a:p>
          <a:p>
            <a:endParaRPr lang="en-US"/>
          </a:p>
        </p:txBody>
      </p:sp>
      <p:sp>
        <p:nvSpPr>
          <p:cNvPr id="8" name="Content Placeholder 7"/>
          <p:cNvSpPr>
            <a:spLocks noGrp="1"/>
          </p:cNvSpPr>
          <p:nvPr>
            <p:ph sz="half" idx="2"/>
          </p:nvPr>
        </p:nvSpPr>
        <p:spPr/>
        <p:txBody>
          <a:bodyPr>
            <a:normAutofit lnSpcReduction="10000"/>
          </a:bodyPr>
          <a:lstStyle/>
          <a:p>
            <a:pPr marL="118872" indent="0">
              <a:buNone/>
            </a:pPr>
            <a:r>
              <a:rPr lang="da-DK" smtClean="0"/>
              <a:t>Problemløsning</a:t>
            </a:r>
          </a:p>
          <a:p>
            <a:pPr marL="118872" indent="0">
              <a:buNone/>
            </a:pPr>
            <a:r>
              <a:rPr lang="da-DK" smtClean="0"/>
              <a:t>Konkurrence/samarbejde</a:t>
            </a:r>
          </a:p>
          <a:p>
            <a:pPr marL="118872" indent="0">
              <a:buNone/>
            </a:pPr>
            <a:r>
              <a:rPr lang="da-DK" smtClean="0"/>
              <a:t>Udforskning</a:t>
            </a:r>
          </a:p>
          <a:p>
            <a:pPr marL="118872" indent="0">
              <a:buNone/>
            </a:pPr>
            <a:r>
              <a:rPr lang="da-DK" smtClean="0"/>
              <a:t>Kortlægning</a:t>
            </a:r>
          </a:p>
          <a:p>
            <a:pPr marL="118872" indent="0">
              <a:buNone/>
            </a:pPr>
            <a:r>
              <a:rPr lang="da-DK"/>
              <a:t>Konstruktion</a:t>
            </a:r>
            <a:endParaRPr lang="da-DK" smtClean="0"/>
          </a:p>
          <a:p>
            <a:pPr marL="118872" indent="0">
              <a:buNone/>
            </a:pPr>
            <a:r>
              <a:rPr lang="da-DK" smtClean="0"/>
              <a:t>Projektledelse</a:t>
            </a:r>
          </a:p>
          <a:p>
            <a:pPr marL="118872" indent="0">
              <a:buNone/>
            </a:pPr>
            <a:r>
              <a:rPr lang="da-DK" smtClean="0"/>
              <a:t>Kommunikation</a:t>
            </a:r>
          </a:p>
          <a:p>
            <a:pPr marL="118872" indent="0">
              <a:buNone/>
            </a:pPr>
            <a:r>
              <a:rPr lang="da-DK" smtClean="0"/>
              <a:t>…</a:t>
            </a:r>
          </a:p>
          <a:p>
            <a:endParaRPr lang="da-DK"/>
          </a:p>
          <a:p>
            <a:r>
              <a:rPr lang="da-DK" b="1" smtClean="0"/>
              <a:t>Situerede</a:t>
            </a:r>
            <a:r>
              <a:rPr lang="da-DK" i="1" smtClean="0"/>
              <a:t> </a:t>
            </a:r>
            <a:r>
              <a:rPr lang="da-DK" b="1" smtClean="0"/>
              <a:t>regler</a:t>
            </a:r>
          </a:p>
          <a:p>
            <a:r>
              <a:rPr lang="da-DK" i="1" smtClean="0"/>
              <a:t>Spillerens</a:t>
            </a:r>
            <a:r>
              <a:rPr lang="da-DK" smtClean="0"/>
              <a:t> </a:t>
            </a:r>
            <a:r>
              <a:rPr lang="da-DK" i="1" smtClean="0"/>
              <a:t>mål</a:t>
            </a:r>
            <a:endParaRPr lang="en-US" i="1"/>
          </a:p>
        </p:txBody>
      </p:sp>
    </p:spTree>
    <p:extLst>
      <p:ext uri="{BB962C8B-B14F-4D97-AF65-F5344CB8AC3E}">
        <p14:creationId xmlns:p14="http://schemas.microsoft.com/office/powerpoint/2010/main" val="649024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noAutofit/>
          </a:bodyPr>
          <a:lstStyle/>
          <a:p>
            <a:r>
              <a:rPr lang="da-DK" smtClean="0"/>
              <a:t>Spilformater (analoge + digitale)</a:t>
            </a:r>
            <a:endParaRPr lang="da-DK"/>
          </a:p>
        </p:txBody>
      </p:sp>
      <p:sp>
        <p:nvSpPr>
          <p:cNvPr id="278531" name="Rectangle 3"/>
          <p:cNvSpPr>
            <a:spLocks noGrp="1" noChangeArrowheads="1"/>
          </p:cNvSpPr>
          <p:nvPr>
            <p:ph type="body" idx="1"/>
          </p:nvPr>
        </p:nvSpPr>
        <p:spPr>
          <a:xfrm>
            <a:off x="468313" y="1628775"/>
            <a:ext cx="8229600" cy="5184601"/>
          </a:xfrm>
        </p:spPr>
        <p:txBody>
          <a:bodyPr>
            <a:normAutofit/>
          </a:bodyPr>
          <a:lstStyle/>
          <a:p>
            <a:r>
              <a:rPr lang="da-DK" smtClean="0"/>
              <a:t>Rollespil</a:t>
            </a:r>
            <a:endParaRPr lang="da-DK"/>
          </a:p>
          <a:p>
            <a:r>
              <a:rPr lang="da-DK"/>
              <a:t>Debatspil</a:t>
            </a:r>
          </a:p>
          <a:p>
            <a:r>
              <a:rPr lang="da-DK"/>
              <a:t>Brætspil</a:t>
            </a:r>
          </a:p>
          <a:p>
            <a:r>
              <a:rPr lang="da-DK"/>
              <a:t>Computerspil</a:t>
            </a:r>
          </a:p>
          <a:p>
            <a:r>
              <a:rPr lang="da-DK" smtClean="0"/>
              <a:t>Læringscomputerspil</a:t>
            </a:r>
          </a:p>
          <a:p>
            <a:r>
              <a:rPr lang="da-DK" smtClean="0"/>
              <a:t>Pervasive games </a:t>
            </a:r>
          </a:p>
          <a:p>
            <a:r>
              <a:rPr lang="da-DK" smtClean="0"/>
              <a:t>Spildesignværktøj</a:t>
            </a:r>
          </a:p>
          <a:p>
            <a:r>
              <a:rPr lang="da-DK" smtClean="0"/>
              <a:t>…..</a:t>
            </a:r>
            <a:endParaRPr lang="da-DK"/>
          </a:p>
          <a:p>
            <a:pPr marL="118872" indent="0">
              <a:buNone/>
            </a:pPr>
            <a:endParaRPr lang="da-DK" smtClean="0"/>
          </a:p>
          <a:p>
            <a:r>
              <a:rPr lang="da-DK" smtClean="0"/>
              <a:t>Med </a:t>
            </a:r>
            <a:r>
              <a:rPr lang="da-DK"/>
              <a:t>forbehold for overlap!</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700808"/>
            <a:ext cx="259562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5" y="3645024"/>
            <a:ext cx="2612137" cy="2050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3049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smtClean="0"/>
              <a:t>[</a:t>
            </a:r>
            <a:r>
              <a:rPr lang="da-DK" i="1" smtClean="0"/>
              <a:t>scenarier</a:t>
            </a:r>
            <a:r>
              <a:rPr lang="da-DK" smtClean="0"/>
              <a:t>]</a:t>
            </a:r>
            <a:endParaRPr lang="en-US"/>
          </a:p>
        </p:txBody>
      </p:sp>
      <p:sp>
        <p:nvSpPr>
          <p:cNvPr id="3" name="Content Placeholder 2"/>
          <p:cNvSpPr>
            <a:spLocks noGrp="1"/>
          </p:cNvSpPr>
          <p:nvPr>
            <p:ph sz="half" idx="1"/>
          </p:nvPr>
        </p:nvSpPr>
        <p:spPr>
          <a:xfrm>
            <a:off x="457200" y="1773936"/>
            <a:ext cx="4330824" cy="4623816"/>
          </a:xfrm>
        </p:spPr>
        <p:txBody>
          <a:bodyPr>
            <a:normAutofit fontScale="92500" lnSpcReduction="10000"/>
          </a:bodyPr>
          <a:lstStyle/>
          <a:p>
            <a:r>
              <a:rPr lang="da-DK" i="1" smtClean="0"/>
              <a:t>Spilscenarier </a:t>
            </a:r>
            <a:br>
              <a:rPr lang="da-DK" i="1" smtClean="0"/>
            </a:br>
            <a:r>
              <a:rPr lang="da-DK" i="1" smtClean="0"/>
              <a:t>– mekanikker &amp; dynamikker</a:t>
            </a:r>
          </a:p>
          <a:p>
            <a:endParaRPr lang="da-DK"/>
          </a:p>
          <a:p>
            <a:r>
              <a:rPr lang="da-DK" i="1" smtClean="0"/>
              <a:t>Scenariebaserede læreprocesser</a:t>
            </a:r>
          </a:p>
          <a:p>
            <a:pPr marL="118872" indent="0">
              <a:buNone/>
            </a:pPr>
            <a:endParaRPr lang="da-DK" i="1"/>
          </a:p>
          <a:p>
            <a:r>
              <a:rPr lang="da-DK" i="1" smtClean="0"/>
              <a:t>Scenariekompetence</a:t>
            </a:r>
          </a:p>
          <a:p>
            <a:pPr marL="118872" indent="0">
              <a:buNone/>
            </a:pPr>
            <a:endParaRPr lang="da-DK"/>
          </a:p>
          <a:p>
            <a:endParaRPr lang="da-DK" i="1" smtClean="0"/>
          </a:p>
          <a:p>
            <a:endParaRPr lang="da-DK" i="1"/>
          </a:p>
          <a:p>
            <a:r>
              <a:rPr lang="da-DK" i="1" smtClean="0"/>
              <a:t>Scenariedidaktik </a:t>
            </a:r>
            <a:br>
              <a:rPr lang="da-DK" i="1" smtClean="0"/>
            </a:br>
            <a:endParaRPr lang="en-US"/>
          </a:p>
        </p:txBody>
      </p:sp>
      <p:sp>
        <p:nvSpPr>
          <p:cNvPr id="4" name="Content Placeholder 3"/>
          <p:cNvSpPr>
            <a:spLocks noGrp="1"/>
          </p:cNvSpPr>
          <p:nvPr>
            <p:ph sz="half" idx="2"/>
          </p:nvPr>
        </p:nvSpPr>
        <p:spPr>
          <a:xfrm>
            <a:off x="5069904" y="1773936"/>
            <a:ext cx="4038600" cy="4623816"/>
          </a:xfrm>
        </p:spPr>
        <p:txBody>
          <a:bodyPr>
            <a:normAutofit fontScale="92500" lnSpcReduction="10000"/>
          </a:bodyPr>
          <a:lstStyle/>
          <a:p>
            <a:pPr marL="438912" lvl="1" indent="-320040">
              <a:spcBef>
                <a:spcPts val="0"/>
              </a:spcBef>
              <a:buClr>
                <a:schemeClr val="accent1"/>
              </a:buClr>
              <a:buSzPct val="80000"/>
              <a:buFont typeface="Wingdings 2"/>
              <a:buChar char=""/>
            </a:pPr>
            <a:r>
              <a:rPr lang="da-DK" sz="2800" b="1" smtClean="0"/>
              <a:t>Mulighedsrum</a:t>
            </a:r>
            <a:endParaRPr lang="da-DK" sz="2800" b="1" i="1"/>
          </a:p>
          <a:p>
            <a:pPr marL="118872" indent="0">
              <a:buNone/>
            </a:pPr>
            <a:endParaRPr lang="da-DK" smtClean="0"/>
          </a:p>
          <a:p>
            <a:pPr marL="118872" indent="0">
              <a:buNone/>
            </a:pPr>
            <a:endParaRPr lang="da-DK" smtClean="0"/>
          </a:p>
          <a:p>
            <a:r>
              <a:rPr lang="da-DK" b="1" smtClean="0"/>
              <a:t>Udforskning</a:t>
            </a:r>
          </a:p>
          <a:p>
            <a:endParaRPr lang="da-DK" b="1"/>
          </a:p>
          <a:p>
            <a:endParaRPr lang="da-DK" b="1" smtClean="0"/>
          </a:p>
          <a:p>
            <a:r>
              <a:rPr lang="da-DK" b="1" smtClean="0"/>
              <a:t>Forudsætninger</a:t>
            </a:r>
          </a:p>
          <a:p>
            <a:r>
              <a:rPr lang="da-DK" b="1" smtClean="0"/>
              <a:t>Kunnen</a:t>
            </a:r>
          </a:p>
          <a:p>
            <a:r>
              <a:rPr lang="da-DK" b="1" smtClean="0"/>
              <a:t>Mål</a:t>
            </a:r>
          </a:p>
          <a:p>
            <a:endParaRPr lang="da-DK" b="1" smtClean="0"/>
          </a:p>
          <a:p>
            <a:r>
              <a:rPr lang="da-DK" b="1" smtClean="0"/>
              <a:t>Iscenesættelse</a:t>
            </a:r>
            <a:endParaRPr lang="da-DK" b="1"/>
          </a:p>
          <a:p>
            <a:endParaRPr lang="da-DK" b="1"/>
          </a:p>
          <a:p>
            <a:endParaRPr lang="da-DK" smtClean="0"/>
          </a:p>
          <a:p>
            <a:endParaRPr lang="en-US"/>
          </a:p>
        </p:txBody>
      </p:sp>
    </p:spTree>
    <p:extLst>
      <p:ext uri="{BB962C8B-B14F-4D97-AF65-F5344CB8AC3E}">
        <p14:creationId xmlns:p14="http://schemas.microsoft.com/office/powerpoint/2010/main" val="4251677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50" name="Text Box 6"/>
          <p:cNvSpPr txBox="1">
            <a:spLocks noChangeArrowheads="1"/>
          </p:cNvSpPr>
          <p:nvPr/>
        </p:nvSpPr>
        <p:spPr bwMode="auto">
          <a:xfrm>
            <a:off x="3525837" y="1772171"/>
            <a:ext cx="2130425" cy="7207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da-DK" sz="2400" b="1"/>
              <a:t>LÆRINGSMÅL</a:t>
            </a:r>
          </a:p>
        </p:txBody>
      </p:sp>
      <p:sp>
        <p:nvSpPr>
          <p:cNvPr id="236551" name="Text Box 7"/>
          <p:cNvSpPr txBox="1">
            <a:spLocks noChangeArrowheads="1"/>
          </p:cNvSpPr>
          <p:nvPr/>
        </p:nvSpPr>
        <p:spPr bwMode="auto">
          <a:xfrm>
            <a:off x="3308350" y="5446167"/>
            <a:ext cx="2376487" cy="7191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da-DK" sz="2400" b="1" smtClean="0"/>
              <a:t>SPILMÅL</a:t>
            </a:r>
            <a:endParaRPr lang="da-DK" sz="2400" b="1"/>
          </a:p>
        </p:txBody>
      </p:sp>
      <p:sp>
        <p:nvSpPr>
          <p:cNvPr id="236552" name="Text Box 8"/>
          <p:cNvSpPr txBox="1">
            <a:spLocks noChangeArrowheads="1"/>
          </p:cNvSpPr>
          <p:nvPr/>
        </p:nvSpPr>
        <p:spPr bwMode="auto">
          <a:xfrm>
            <a:off x="6391150" y="3547889"/>
            <a:ext cx="2546350" cy="7445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da-DK" sz="2400" b="1" smtClean="0"/>
              <a:t>AKTIVITETER</a:t>
            </a:r>
            <a:endParaRPr lang="da-DK" sz="2400" b="1"/>
          </a:p>
        </p:txBody>
      </p:sp>
      <p:sp>
        <p:nvSpPr>
          <p:cNvPr id="236553" name="Text Box 9"/>
          <p:cNvSpPr txBox="1">
            <a:spLocks noChangeArrowheads="1"/>
          </p:cNvSpPr>
          <p:nvPr/>
        </p:nvSpPr>
        <p:spPr bwMode="auto">
          <a:xfrm>
            <a:off x="107504" y="3573413"/>
            <a:ext cx="2519362" cy="9350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da-DK" sz="2400" b="1" smtClean="0"/>
              <a:t>BEGREBER</a:t>
            </a:r>
            <a:endParaRPr lang="da-DK" sz="2400" b="1"/>
          </a:p>
        </p:txBody>
      </p:sp>
      <p:sp>
        <p:nvSpPr>
          <p:cNvPr id="236560" name="Line 16"/>
          <p:cNvSpPr>
            <a:spLocks noChangeShapeType="1"/>
          </p:cNvSpPr>
          <p:nvPr/>
        </p:nvSpPr>
        <p:spPr bwMode="auto">
          <a:xfrm>
            <a:off x="2444750" y="3788817"/>
            <a:ext cx="4103687"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61" name="Line 17"/>
          <p:cNvSpPr>
            <a:spLocks noChangeShapeType="1"/>
          </p:cNvSpPr>
          <p:nvPr/>
        </p:nvSpPr>
        <p:spPr bwMode="auto">
          <a:xfrm>
            <a:off x="4483100" y="2399754"/>
            <a:ext cx="0" cy="2879725"/>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9"/>
          <p:cNvSpPr txBox="1">
            <a:spLocks noChangeArrowheads="1"/>
          </p:cNvSpPr>
          <p:nvPr/>
        </p:nvSpPr>
        <p:spPr bwMode="auto">
          <a:xfrm>
            <a:off x="2483768" y="2564904"/>
            <a:ext cx="2015306" cy="9350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da-DK" sz="2400" smtClean="0"/>
              <a:t>Fagligt</a:t>
            </a:r>
            <a:br>
              <a:rPr lang="da-DK" sz="2400" smtClean="0"/>
            </a:br>
            <a:r>
              <a:rPr lang="da-DK" sz="2400" smtClean="0"/>
              <a:t>indhold</a:t>
            </a:r>
            <a:endParaRPr lang="da-DK" sz="2400"/>
          </a:p>
        </p:txBody>
      </p:sp>
      <p:sp>
        <p:nvSpPr>
          <p:cNvPr id="13" name="Text Box 9"/>
          <p:cNvSpPr txBox="1">
            <a:spLocks noChangeArrowheads="1"/>
          </p:cNvSpPr>
          <p:nvPr/>
        </p:nvSpPr>
        <p:spPr bwMode="auto">
          <a:xfrm>
            <a:off x="2195736" y="4294163"/>
            <a:ext cx="2519362" cy="9350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da-DK" sz="2400" smtClean="0"/>
              <a:t>Spilsystem</a:t>
            </a:r>
            <a:endParaRPr lang="da-DK" sz="2400"/>
          </a:p>
        </p:txBody>
      </p:sp>
      <p:sp>
        <p:nvSpPr>
          <p:cNvPr id="14" name="Text Box 9"/>
          <p:cNvSpPr txBox="1">
            <a:spLocks noChangeArrowheads="1"/>
          </p:cNvSpPr>
          <p:nvPr/>
        </p:nvSpPr>
        <p:spPr bwMode="auto">
          <a:xfrm>
            <a:off x="4427066" y="2565971"/>
            <a:ext cx="2519362" cy="9350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da-DK" sz="2400" smtClean="0"/>
              <a:t>Faglige</a:t>
            </a:r>
            <a:br>
              <a:rPr lang="da-DK" sz="2400" smtClean="0"/>
            </a:br>
            <a:r>
              <a:rPr lang="da-DK" sz="2400" smtClean="0"/>
              <a:t>kompetencer</a:t>
            </a:r>
            <a:endParaRPr lang="da-DK" sz="2400"/>
          </a:p>
        </p:txBody>
      </p:sp>
      <p:sp>
        <p:nvSpPr>
          <p:cNvPr id="15" name="Text Box 9"/>
          <p:cNvSpPr txBox="1">
            <a:spLocks noChangeArrowheads="1"/>
          </p:cNvSpPr>
          <p:nvPr/>
        </p:nvSpPr>
        <p:spPr bwMode="auto">
          <a:xfrm>
            <a:off x="4571082" y="4294163"/>
            <a:ext cx="2519362" cy="7190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da-DK" sz="2400" smtClean="0"/>
              <a:t>Spildynamikker</a:t>
            </a:r>
            <a:endParaRPr lang="da-DK" sz="2400"/>
          </a:p>
        </p:txBody>
      </p:sp>
      <p:sp>
        <p:nvSpPr>
          <p:cNvPr id="2" name="TextBox 1"/>
          <p:cNvSpPr txBox="1"/>
          <p:nvPr/>
        </p:nvSpPr>
        <p:spPr>
          <a:xfrm>
            <a:off x="323527" y="332656"/>
            <a:ext cx="6224909" cy="461665"/>
          </a:xfrm>
          <a:prstGeom prst="rect">
            <a:avLst/>
          </a:prstGeom>
          <a:noFill/>
        </p:spPr>
        <p:txBody>
          <a:bodyPr wrap="square" rtlCol="0">
            <a:spAutoFit/>
          </a:bodyPr>
          <a:lstStyle/>
          <a:p>
            <a:r>
              <a:rPr lang="da-DK" sz="2400" b="1" smtClean="0"/>
              <a:t>SPILDIDAKTISK PLANLÆGNINGSMODEL</a:t>
            </a:r>
            <a:endParaRPr lang="en-US" sz="2400" b="1"/>
          </a:p>
        </p:txBody>
      </p:sp>
    </p:spTree>
    <p:extLst>
      <p:ext uri="{BB962C8B-B14F-4D97-AF65-F5344CB8AC3E}">
        <p14:creationId xmlns:p14="http://schemas.microsoft.com/office/powerpoint/2010/main" val="936841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Ex 4: </a:t>
            </a:r>
            <a:r>
              <a:rPr lang="da-DK" i="1" smtClean="0"/>
              <a:t>Minecraft</a:t>
            </a:r>
            <a:endParaRPr lang="en-US" i="1"/>
          </a:p>
        </p:txBody>
      </p:sp>
      <p:sp>
        <p:nvSpPr>
          <p:cNvPr id="4" name="Content Placeholder 3"/>
          <p:cNvSpPr>
            <a:spLocks noGrp="1"/>
          </p:cNvSpPr>
          <p:nvPr>
            <p:ph sz="half" idx="1"/>
          </p:nvPr>
        </p:nvSpPr>
        <p:spPr/>
        <p:txBody>
          <a:bodyPr>
            <a:normAutofit lnSpcReduction="10000"/>
          </a:bodyPr>
          <a:lstStyle/>
          <a:p>
            <a:r>
              <a:rPr lang="da-DK" smtClean="0"/>
              <a:t>”Sandkassespil”</a:t>
            </a:r>
          </a:p>
          <a:p>
            <a:pPr lvl="1"/>
            <a:r>
              <a:rPr lang="da-DK" smtClean="0"/>
              <a:t>Creative</a:t>
            </a:r>
          </a:p>
          <a:p>
            <a:pPr lvl="1"/>
            <a:r>
              <a:rPr lang="da-DK" smtClean="0"/>
              <a:t>Survival</a:t>
            </a:r>
          </a:p>
          <a:p>
            <a:pPr lvl="1"/>
            <a:endParaRPr lang="da-DK"/>
          </a:p>
          <a:p>
            <a:r>
              <a:rPr lang="da-DK" smtClean="0"/>
              <a:t>40 mill. downloads</a:t>
            </a:r>
          </a:p>
          <a:p>
            <a:endParaRPr lang="da-DK"/>
          </a:p>
          <a:p>
            <a:r>
              <a:rPr lang="da-DK" smtClean="0"/>
              <a:t>Findes også som </a:t>
            </a:r>
            <a:r>
              <a:rPr lang="da-DK" i="1" smtClean="0"/>
              <a:t>Minecraft Edu</a:t>
            </a:r>
          </a:p>
          <a:p>
            <a:pPr lvl="1"/>
            <a:endParaRPr lang="da-DK"/>
          </a:p>
          <a:p>
            <a:r>
              <a:rPr lang="da-DK" smtClean="0"/>
              <a:t>Bruges i mange skoler, f.eks. den </a:t>
            </a:r>
            <a:r>
              <a:rPr lang="da-DK" smtClean="0">
                <a:hlinkClick r:id="rId2"/>
              </a:rPr>
              <a:t>her</a:t>
            </a:r>
            <a:endParaRPr lang="da-DK" smtClean="0"/>
          </a:p>
          <a:p>
            <a:pPr lvl="1"/>
            <a:endParaRPr lang="da-DK"/>
          </a:p>
          <a:p>
            <a:endParaRPr lang="en-US" smtClean="0">
              <a:hlinkClick r:id="rId2"/>
            </a:endParaRPr>
          </a:p>
          <a:p>
            <a:endParaRPr lang="en-US">
              <a:hlinkClick r:id="rId2"/>
            </a:endParaRPr>
          </a:p>
          <a:p>
            <a:pPr lvl="1"/>
            <a:endParaRPr lang="da-DK"/>
          </a:p>
          <a:p>
            <a:endParaRPr lang="en-US"/>
          </a:p>
        </p:txBody>
      </p:sp>
      <p:sp>
        <p:nvSpPr>
          <p:cNvPr id="5" name="Content Placeholder 4"/>
          <p:cNvSpPr>
            <a:spLocks noGrp="1"/>
          </p:cNvSpPr>
          <p:nvPr>
            <p:ph sz="half" idx="2"/>
          </p:nvPr>
        </p:nvSpPr>
        <p:spPr/>
        <p:txBody>
          <a:bodyPr>
            <a:normAutofit lnSpcReduction="10000"/>
          </a:bodyPr>
          <a:lstStyle/>
          <a:p>
            <a:endParaRPr lang="en-US"/>
          </a:p>
        </p:txBody>
      </p:sp>
      <p:pic>
        <p:nvPicPr>
          <p:cNvPr id="7170" name="Picture 2" descr="https://encrypted-tbn1.gstatic.com/images?q=tbn:ANd9GcRKu5gIy6x3gB_qS6ytwEC_vhliOLxny8AoxcNb2jLDl6TqY2kX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484784"/>
            <a:ext cx="4536505" cy="339800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378217"/>
            <a:ext cx="4499992" cy="2533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621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smtClean="0"/>
              <a:t>Computerspil i dansk</a:t>
            </a:r>
            <a:endParaRPr lang="en-US"/>
          </a:p>
        </p:txBody>
      </p:sp>
      <p:sp>
        <p:nvSpPr>
          <p:cNvPr id="3" name="Content Placeholder 2"/>
          <p:cNvSpPr>
            <a:spLocks noGrp="1"/>
          </p:cNvSpPr>
          <p:nvPr>
            <p:ph idx="1"/>
          </p:nvPr>
        </p:nvSpPr>
        <p:spPr>
          <a:xfrm>
            <a:off x="457200" y="1775191"/>
            <a:ext cx="8686800" cy="4894169"/>
          </a:xfrm>
        </p:spPr>
        <p:txBody>
          <a:bodyPr>
            <a:normAutofit/>
          </a:bodyPr>
          <a:lstStyle/>
          <a:p>
            <a:r>
              <a:rPr lang="da-DK" b="1" smtClean="0"/>
              <a:t>Genre</a:t>
            </a:r>
            <a:r>
              <a:rPr lang="da-DK" smtClean="0"/>
              <a:t>			 Adventure, strategi…</a:t>
            </a:r>
          </a:p>
          <a:p>
            <a:r>
              <a:rPr lang="da-DK" b="1" smtClean="0"/>
              <a:t>Fortælling(er)</a:t>
            </a:r>
            <a:r>
              <a:rPr lang="da-DK" smtClean="0"/>
              <a:t>	 Spillets vs. spillerens</a:t>
            </a:r>
          </a:p>
          <a:p>
            <a:r>
              <a:rPr lang="da-DK" b="1" smtClean="0"/>
              <a:t>Synsvinkel</a:t>
            </a:r>
            <a:r>
              <a:rPr lang="da-DK" smtClean="0"/>
              <a:t>		 Første/tredje person</a:t>
            </a:r>
          </a:p>
          <a:p>
            <a:r>
              <a:rPr lang="da-DK" b="1" smtClean="0"/>
              <a:t>Miljø og personer</a:t>
            </a:r>
            <a:r>
              <a:rPr lang="da-DK" smtClean="0"/>
              <a:t>	 Karakteristik</a:t>
            </a:r>
          </a:p>
          <a:p>
            <a:r>
              <a:rPr lang="da-DK" b="1" smtClean="0"/>
              <a:t>Spildynamikker</a:t>
            </a:r>
            <a:r>
              <a:rPr lang="da-DK"/>
              <a:t>	</a:t>
            </a:r>
            <a:r>
              <a:rPr lang="da-DK" smtClean="0"/>
              <a:t> Kortlægning</a:t>
            </a:r>
            <a:r>
              <a:rPr lang="da-DK"/>
              <a:t>, </a:t>
            </a:r>
            <a:r>
              <a:rPr lang="da-DK" smtClean="0"/>
              <a:t>konstruktion,				 konkurrence, gådeløsning,				 	samarbejde osv.</a:t>
            </a:r>
          </a:p>
          <a:p>
            <a:r>
              <a:rPr lang="da-DK" b="1" smtClean="0"/>
              <a:t>Værdier	</a:t>
            </a:r>
            <a:r>
              <a:rPr lang="da-DK" smtClean="0"/>
              <a:t>	 Holdninger og budskaber</a:t>
            </a:r>
            <a:endParaRPr lang="da-DK"/>
          </a:p>
          <a:p>
            <a:r>
              <a:rPr lang="da-DK" b="1"/>
              <a:t>Game play</a:t>
            </a:r>
            <a:r>
              <a:rPr lang="da-DK"/>
              <a:t>		 ”Spilbarheden”</a:t>
            </a:r>
          </a:p>
          <a:p>
            <a:endParaRPr lang="en-US"/>
          </a:p>
        </p:txBody>
      </p:sp>
      <p:sp>
        <p:nvSpPr>
          <p:cNvPr id="4" name="TextBox 3"/>
          <p:cNvSpPr txBox="1"/>
          <p:nvPr/>
        </p:nvSpPr>
        <p:spPr>
          <a:xfrm>
            <a:off x="6192688" y="6372036"/>
            <a:ext cx="3779912" cy="369332"/>
          </a:xfrm>
          <a:prstGeom prst="rect">
            <a:avLst/>
          </a:prstGeom>
          <a:noFill/>
        </p:spPr>
        <p:txBody>
          <a:bodyPr wrap="square" rtlCol="0">
            <a:spAutoFit/>
          </a:bodyPr>
          <a:lstStyle/>
          <a:p>
            <a:r>
              <a:rPr lang="da-DK" smtClean="0"/>
              <a:t>(Fought &amp; Hanghøj,. 2012)</a:t>
            </a:r>
            <a:endParaRPr lang="en-US"/>
          </a:p>
        </p:txBody>
      </p:sp>
    </p:spTree>
    <p:extLst>
      <p:ext uri="{BB962C8B-B14F-4D97-AF65-F5344CB8AC3E}">
        <p14:creationId xmlns:p14="http://schemas.microsoft.com/office/powerpoint/2010/main" val="2600593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To do</a:t>
            </a:r>
            <a:endParaRPr lang="en-US"/>
          </a:p>
        </p:txBody>
      </p:sp>
      <p:sp>
        <p:nvSpPr>
          <p:cNvPr id="3" name="Content Placeholder 2"/>
          <p:cNvSpPr>
            <a:spLocks noGrp="1"/>
          </p:cNvSpPr>
          <p:nvPr>
            <p:ph idx="1"/>
          </p:nvPr>
        </p:nvSpPr>
        <p:spPr/>
        <p:txBody>
          <a:bodyPr>
            <a:normAutofit fontScale="92500" lnSpcReduction="20000"/>
          </a:bodyPr>
          <a:lstStyle/>
          <a:p>
            <a:r>
              <a:rPr lang="da-DK" smtClean="0"/>
              <a:t>Stigende </a:t>
            </a:r>
            <a:r>
              <a:rPr lang="da-DK" b="1" smtClean="0"/>
              <a:t>brug </a:t>
            </a:r>
            <a:r>
              <a:rPr lang="da-DK" smtClean="0"/>
              <a:t>af it/medier – både indenfor og udenfor skolen</a:t>
            </a:r>
          </a:p>
          <a:p>
            <a:endParaRPr lang="da-DK" smtClean="0"/>
          </a:p>
          <a:p>
            <a:r>
              <a:rPr lang="da-DK" smtClean="0"/>
              <a:t>Øget behov for at </a:t>
            </a:r>
            <a:r>
              <a:rPr lang="da-DK" b="1" smtClean="0"/>
              <a:t>udvikle </a:t>
            </a:r>
            <a:r>
              <a:rPr lang="da-DK" smtClean="0"/>
              <a:t>og </a:t>
            </a:r>
            <a:r>
              <a:rPr lang="da-DK" b="1"/>
              <a:t>kvalificere </a:t>
            </a:r>
            <a:r>
              <a:rPr lang="da-DK"/>
              <a:t>den faglige brug af </a:t>
            </a:r>
            <a:r>
              <a:rPr lang="da-DK" smtClean="0"/>
              <a:t>it/medier i undervisningen</a:t>
            </a:r>
          </a:p>
          <a:p>
            <a:endParaRPr lang="da-DK"/>
          </a:p>
          <a:p>
            <a:r>
              <a:rPr lang="da-DK" smtClean="0"/>
              <a:t>Hvilke </a:t>
            </a:r>
            <a:r>
              <a:rPr lang="da-DK"/>
              <a:t>former for </a:t>
            </a:r>
            <a:r>
              <a:rPr lang="da-DK" b="1"/>
              <a:t>faglighed </a:t>
            </a:r>
            <a:r>
              <a:rPr lang="da-DK" smtClean="0"/>
              <a:t>kan der udvikles gennem brug af it/medier?</a:t>
            </a:r>
          </a:p>
          <a:p>
            <a:endParaRPr lang="da-DK"/>
          </a:p>
          <a:p>
            <a:r>
              <a:rPr lang="da-DK" smtClean="0"/>
              <a:t>Case: digitale </a:t>
            </a:r>
            <a:r>
              <a:rPr lang="da-DK"/>
              <a:t>spil </a:t>
            </a:r>
            <a:r>
              <a:rPr lang="da-DK" smtClean="0"/>
              <a:t>– mellem </a:t>
            </a:r>
            <a:r>
              <a:rPr lang="da-DK" i="1" smtClean="0"/>
              <a:t>færdighedstræning </a:t>
            </a:r>
            <a:r>
              <a:rPr lang="da-DK"/>
              <a:t>og </a:t>
            </a:r>
            <a:r>
              <a:rPr lang="da-DK" i="1" smtClean="0"/>
              <a:t>kreative </a:t>
            </a:r>
            <a:r>
              <a:rPr lang="en-US" i="1" smtClean="0"/>
              <a:t>læreprocesser</a:t>
            </a:r>
            <a:endParaRPr lang="en-US" i="1"/>
          </a:p>
          <a:p>
            <a:endParaRPr lang="en-US"/>
          </a:p>
        </p:txBody>
      </p:sp>
    </p:spTree>
    <p:extLst>
      <p:ext uri="{BB962C8B-B14F-4D97-AF65-F5344CB8AC3E}">
        <p14:creationId xmlns:p14="http://schemas.microsoft.com/office/powerpoint/2010/main" val="2802576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35280" cy="1252728"/>
          </a:xfrm>
        </p:spPr>
        <p:txBody>
          <a:bodyPr>
            <a:normAutofit/>
          </a:bodyPr>
          <a:lstStyle/>
          <a:p>
            <a:r>
              <a:rPr lang="da-DK" smtClean="0"/>
              <a:t>Paratekster rundt om </a:t>
            </a:r>
            <a:r>
              <a:rPr lang="da-DK" i="1" smtClean="0"/>
              <a:t>Minecraft</a:t>
            </a:r>
            <a:endParaRPr lang="en-US"/>
          </a:p>
        </p:txBody>
      </p:sp>
      <p:pic>
        <p:nvPicPr>
          <p:cNvPr id="1026" name="Picture 2" descr="https://encrypted-tbn1.gstatic.com/images?q=tbn:ANd9GcRhitIgkI4anT3UNG15Gomx6JAkMSsZf4YMmPTmv1ycxRIwmUWd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961" y="4833393"/>
            <a:ext cx="3045215" cy="30452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ye Minecraft-sæt på vej fra Le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1487656"/>
            <a:ext cx="5689696" cy="33457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inecraft-wiki.com/wp-content/uploads/2010/11/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4" y="3573016"/>
            <a:ext cx="2904257" cy="37283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1.gstatic.com/images?q=tbn:ANd9GcRofPJOoL6s26JnU7Of-s15lWlWLEkutoLV39zAhCnenSnjge7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9674" y="4833395"/>
            <a:ext cx="3615368" cy="20246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cdn.ientry.com/sites/webpronews/pictures/kingslanding_61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3512" y="1487656"/>
            <a:ext cx="5939408" cy="334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398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Faglig refleksion gennem</a:t>
            </a:r>
            <a:endParaRPr lang="en-US"/>
          </a:p>
        </p:txBody>
      </p:sp>
      <p:sp>
        <p:nvSpPr>
          <p:cNvPr id="3" name="Content Placeholder 2"/>
          <p:cNvSpPr>
            <a:spLocks noGrp="1"/>
          </p:cNvSpPr>
          <p:nvPr>
            <p:ph idx="1"/>
          </p:nvPr>
        </p:nvSpPr>
        <p:spPr>
          <a:xfrm>
            <a:off x="457200" y="1775191"/>
            <a:ext cx="8363272" cy="4625609"/>
          </a:xfrm>
        </p:spPr>
        <p:txBody>
          <a:bodyPr>
            <a:normAutofit/>
          </a:bodyPr>
          <a:lstStyle/>
          <a:p>
            <a:pPr>
              <a:lnSpc>
                <a:spcPct val="150000"/>
              </a:lnSpc>
            </a:pPr>
            <a:r>
              <a:rPr lang="da-DK" i="1" smtClean="0"/>
              <a:t>Meddigtning</a:t>
            </a:r>
            <a:r>
              <a:rPr lang="da-DK" smtClean="0"/>
              <a:t> (fx genfortælling af </a:t>
            </a:r>
            <a:r>
              <a:rPr lang="da-DK" i="1" smtClean="0"/>
              <a:t>Fyrtøjet</a:t>
            </a:r>
            <a:r>
              <a:rPr lang="da-DK" smtClean="0"/>
              <a:t>)</a:t>
            </a:r>
          </a:p>
          <a:p>
            <a:pPr>
              <a:lnSpc>
                <a:spcPct val="150000"/>
              </a:lnSpc>
            </a:pPr>
            <a:r>
              <a:rPr lang="da-DK" i="1" smtClean="0"/>
              <a:t>Walkthroughs og manualer</a:t>
            </a:r>
          </a:p>
          <a:p>
            <a:pPr>
              <a:lnSpc>
                <a:spcPct val="150000"/>
              </a:lnSpc>
            </a:pPr>
            <a:r>
              <a:rPr lang="da-DK" i="1" smtClean="0"/>
              <a:t>Machinma </a:t>
            </a:r>
            <a:r>
              <a:rPr lang="da-DK" smtClean="0"/>
              <a:t>(dramatisering)</a:t>
            </a:r>
          </a:p>
          <a:p>
            <a:pPr>
              <a:lnSpc>
                <a:spcPct val="150000"/>
              </a:lnSpc>
            </a:pPr>
            <a:r>
              <a:rPr lang="da-DK" i="1" smtClean="0"/>
              <a:t>Anmeldelser</a:t>
            </a:r>
          </a:p>
          <a:p>
            <a:pPr>
              <a:lnSpc>
                <a:spcPct val="150000"/>
              </a:lnSpc>
            </a:pPr>
            <a:r>
              <a:rPr lang="da-DK" i="1" smtClean="0"/>
              <a:t>Debatindlæg</a:t>
            </a:r>
          </a:p>
          <a:p>
            <a:r>
              <a:rPr lang="da-DK" smtClean="0"/>
              <a:t>…</a:t>
            </a:r>
          </a:p>
          <a:p>
            <a:endParaRPr lang="da-DK" smtClean="0"/>
          </a:p>
          <a:p>
            <a:endParaRPr lang="en-US"/>
          </a:p>
        </p:txBody>
      </p:sp>
    </p:spTree>
    <p:extLst>
      <p:ext uri="{BB962C8B-B14F-4D97-AF65-F5344CB8AC3E}">
        <p14:creationId xmlns:p14="http://schemas.microsoft.com/office/powerpoint/2010/main" val="1621742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Didaktisk iscenesættelse</a:t>
            </a:r>
            <a:endParaRPr lang="en-US"/>
          </a:p>
        </p:txBody>
      </p:sp>
      <p:sp>
        <p:nvSpPr>
          <p:cNvPr id="3" name="Content Placeholder 2"/>
          <p:cNvSpPr>
            <a:spLocks noGrp="1"/>
          </p:cNvSpPr>
          <p:nvPr>
            <p:ph idx="1"/>
          </p:nvPr>
        </p:nvSpPr>
        <p:spPr/>
        <p:txBody>
          <a:bodyPr/>
          <a:lstStyle/>
          <a:p>
            <a:r>
              <a:rPr lang="da-DK" smtClean="0"/>
              <a:t>Storyline: Robinsonade</a:t>
            </a:r>
          </a:p>
          <a:p>
            <a:endParaRPr lang="da-DK" smtClean="0"/>
          </a:p>
          <a:p>
            <a:r>
              <a:rPr lang="da-DK" smtClean="0"/>
              <a:t>Fælles historie om at</a:t>
            </a:r>
            <a:br>
              <a:rPr lang="da-DK" smtClean="0"/>
            </a:br>
            <a:r>
              <a:rPr lang="da-DK" smtClean="0"/>
              <a:t>overleve på den øde ø</a:t>
            </a:r>
            <a:br>
              <a:rPr lang="da-DK" smtClean="0"/>
            </a:br>
            <a:endParaRPr lang="da-DK" smtClean="0"/>
          </a:p>
          <a:p>
            <a:r>
              <a:rPr lang="da-DK" smtClean="0"/>
              <a:t>Hvad skal der bygges?</a:t>
            </a:r>
            <a:br>
              <a:rPr lang="da-DK" smtClean="0"/>
            </a:br>
            <a:endParaRPr lang="da-DK" smtClean="0"/>
          </a:p>
          <a:p>
            <a:r>
              <a:rPr lang="da-DK" smtClean="0"/>
              <a:t>Hvordan udvikler livet</a:t>
            </a:r>
            <a:br>
              <a:rPr lang="da-DK" smtClean="0"/>
            </a:br>
            <a:r>
              <a:rPr lang="da-DK" smtClean="0"/>
              <a:t>sig på øen?</a:t>
            </a:r>
          </a:p>
          <a:p>
            <a:pPr marL="118872" indent="0">
              <a:buNone/>
            </a:pPr>
            <a:endParaRPr lang="da-DK" smtClean="0"/>
          </a:p>
          <a:p>
            <a:endParaRPr lang="da-DK"/>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6245" y="1556792"/>
            <a:ext cx="312034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993" y="4536504"/>
            <a:ext cx="3636519" cy="234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757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50" name="Text Box 6"/>
          <p:cNvSpPr txBox="1">
            <a:spLocks noChangeArrowheads="1"/>
          </p:cNvSpPr>
          <p:nvPr/>
        </p:nvSpPr>
        <p:spPr bwMode="auto">
          <a:xfrm>
            <a:off x="3525837" y="980728"/>
            <a:ext cx="2130425" cy="7207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da-DK" sz="2400" b="1"/>
              <a:t>LÆRINGSMÅL</a:t>
            </a:r>
          </a:p>
        </p:txBody>
      </p:sp>
      <p:sp>
        <p:nvSpPr>
          <p:cNvPr id="236551" name="Text Box 7"/>
          <p:cNvSpPr txBox="1">
            <a:spLocks noChangeArrowheads="1"/>
          </p:cNvSpPr>
          <p:nvPr/>
        </p:nvSpPr>
        <p:spPr bwMode="auto">
          <a:xfrm>
            <a:off x="3308350" y="5590183"/>
            <a:ext cx="2376487" cy="7191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da-DK" sz="2400" b="1" smtClean="0"/>
              <a:t>SPILMÅL</a:t>
            </a:r>
            <a:endParaRPr lang="da-DK" sz="2400" b="1"/>
          </a:p>
        </p:txBody>
      </p:sp>
      <p:sp>
        <p:nvSpPr>
          <p:cNvPr id="236552" name="Text Box 8"/>
          <p:cNvSpPr txBox="1">
            <a:spLocks noChangeArrowheads="1"/>
          </p:cNvSpPr>
          <p:nvPr/>
        </p:nvSpPr>
        <p:spPr bwMode="auto">
          <a:xfrm>
            <a:off x="6562154" y="3260527"/>
            <a:ext cx="2546350" cy="7445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da-DK" sz="2400" b="1" smtClean="0"/>
              <a:t>AKTIVITETER</a:t>
            </a:r>
            <a:endParaRPr lang="da-DK" sz="2400" b="1"/>
          </a:p>
        </p:txBody>
      </p:sp>
      <p:sp>
        <p:nvSpPr>
          <p:cNvPr id="236553" name="Text Box 9"/>
          <p:cNvSpPr txBox="1">
            <a:spLocks noChangeArrowheads="1"/>
          </p:cNvSpPr>
          <p:nvPr/>
        </p:nvSpPr>
        <p:spPr bwMode="auto">
          <a:xfrm>
            <a:off x="-180528" y="3286051"/>
            <a:ext cx="2519362" cy="9350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da-DK" sz="2400" b="1" smtClean="0"/>
              <a:t>BEGREBER</a:t>
            </a:r>
            <a:endParaRPr lang="da-DK" sz="2400" b="1"/>
          </a:p>
        </p:txBody>
      </p:sp>
      <p:sp>
        <p:nvSpPr>
          <p:cNvPr id="236560" name="Line 16"/>
          <p:cNvSpPr>
            <a:spLocks noChangeShapeType="1"/>
          </p:cNvSpPr>
          <p:nvPr/>
        </p:nvSpPr>
        <p:spPr bwMode="auto">
          <a:xfrm>
            <a:off x="2267744" y="3488754"/>
            <a:ext cx="4209603" cy="12254"/>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561" name="Line 17"/>
          <p:cNvSpPr>
            <a:spLocks noChangeShapeType="1"/>
          </p:cNvSpPr>
          <p:nvPr/>
        </p:nvSpPr>
        <p:spPr bwMode="auto">
          <a:xfrm>
            <a:off x="4483100" y="1701453"/>
            <a:ext cx="0" cy="3671763"/>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9"/>
          <p:cNvSpPr txBox="1">
            <a:spLocks noChangeArrowheads="1"/>
          </p:cNvSpPr>
          <p:nvPr/>
        </p:nvSpPr>
        <p:spPr bwMode="auto">
          <a:xfrm>
            <a:off x="755576" y="1989907"/>
            <a:ext cx="3816424" cy="9350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da-DK" sz="2400" i="1" smtClean="0"/>
              <a:t>Fortællinger</a:t>
            </a:r>
            <a:br>
              <a:rPr lang="da-DK" sz="2400" i="1" smtClean="0"/>
            </a:br>
            <a:r>
              <a:rPr lang="da-DK" sz="2400" i="1" smtClean="0"/>
              <a:t>Genrer/medier/modaliteter</a:t>
            </a:r>
            <a:br>
              <a:rPr lang="da-DK" sz="2400" i="1" smtClean="0"/>
            </a:br>
            <a:r>
              <a:rPr lang="da-DK" sz="2400" i="1" smtClean="0"/>
              <a:t>Formidling</a:t>
            </a:r>
          </a:p>
          <a:p>
            <a:pPr algn="ctr"/>
            <a:endParaRPr lang="da-DK" sz="2400" i="1"/>
          </a:p>
        </p:txBody>
      </p:sp>
      <p:sp>
        <p:nvSpPr>
          <p:cNvPr id="13" name="Text Box 9"/>
          <p:cNvSpPr txBox="1">
            <a:spLocks noChangeArrowheads="1"/>
          </p:cNvSpPr>
          <p:nvPr/>
        </p:nvSpPr>
        <p:spPr bwMode="auto">
          <a:xfrm>
            <a:off x="1691680" y="3862760"/>
            <a:ext cx="2663378" cy="9350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da-DK" sz="2400" i="1" smtClean="0"/>
              <a:t>”Sandkassespil”</a:t>
            </a:r>
            <a:br>
              <a:rPr lang="da-DK" sz="2400" i="1" smtClean="0"/>
            </a:br>
            <a:r>
              <a:rPr lang="da-DK" sz="2400" i="1" smtClean="0"/>
              <a:t>Designværktøj</a:t>
            </a:r>
            <a:br>
              <a:rPr lang="da-DK" sz="2400" i="1" smtClean="0"/>
            </a:br>
            <a:r>
              <a:rPr lang="da-DK" sz="2400" i="1" smtClean="0"/>
              <a:t>Narrativ ramme</a:t>
            </a:r>
            <a:endParaRPr lang="da-DK" sz="2400" i="1"/>
          </a:p>
        </p:txBody>
      </p:sp>
      <p:sp>
        <p:nvSpPr>
          <p:cNvPr id="14" name="Text Box 9"/>
          <p:cNvSpPr txBox="1">
            <a:spLocks noChangeArrowheads="1"/>
          </p:cNvSpPr>
          <p:nvPr/>
        </p:nvSpPr>
        <p:spPr bwMode="auto">
          <a:xfrm>
            <a:off x="4572000" y="1988840"/>
            <a:ext cx="3961358" cy="93503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da-DK" sz="2400" i="1" smtClean="0"/>
              <a:t>Narrativ kompetence</a:t>
            </a:r>
            <a:br>
              <a:rPr lang="da-DK" sz="2400" i="1" smtClean="0"/>
            </a:br>
            <a:r>
              <a:rPr lang="da-DK" sz="2400" i="1" smtClean="0"/>
              <a:t>Tekstkompetence</a:t>
            </a:r>
            <a:br>
              <a:rPr lang="da-DK" sz="2400" i="1" smtClean="0"/>
            </a:br>
            <a:r>
              <a:rPr lang="da-DK" sz="2400" i="1" smtClean="0"/>
              <a:t>Kommunikativ kompetence</a:t>
            </a:r>
            <a:br>
              <a:rPr lang="da-DK" sz="2400" i="1" smtClean="0"/>
            </a:br>
            <a:endParaRPr lang="da-DK" sz="2400" i="1"/>
          </a:p>
        </p:txBody>
      </p:sp>
      <p:sp>
        <p:nvSpPr>
          <p:cNvPr id="15" name="Text Box 9"/>
          <p:cNvSpPr txBox="1">
            <a:spLocks noChangeArrowheads="1"/>
          </p:cNvSpPr>
          <p:nvPr/>
        </p:nvSpPr>
        <p:spPr bwMode="auto">
          <a:xfrm>
            <a:off x="4572918" y="3862760"/>
            <a:ext cx="3815506" cy="7190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da-DK" sz="2400" i="1" smtClean="0"/>
              <a:t>Udforske – selvvalgte mål</a:t>
            </a:r>
            <a:br>
              <a:rPr lang="da-DK" sz="2400" i="1" smtClean="0"/>
            </a:br>
            <a:r>
              <a:rPr lang="da-DK" sz="2400" i="1" smtClean="0"/>
              <a:t>Konstruere</a:t>
            </a:r>
            <a:br>
              <a:rPr lang="da-DK" sz="2400" i="1" smtClean="0"/>
            </a:br>
            <a:r>
              <a:rPr lang="da-DK" sz="2400" i="1" smtClean="0"/>
              <a:t>Fortælle og formidle</a:t>
            </a:r>
            <a:endParaRPr lang="da-DK" sz="2400" i="1"/>
          </a:p>
        </p:txBody>
      </p:sp>
    </p:spTree>
    <p:extLst>
      <p:ext uri="{BB962C8B-B14F-4D97-AF65-F5344CB8AC3E}">
        <p14:creationId xmlns:p14="http://schemas.microsoft.com/office/powerpoint/2010/main" val="650131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Spil, viden og stilladsering</a:t>
            </a:r>
            <a:endParaRPr lang="en-US"/>
          </a:p>
        </p:txBody>
      </p:sp>
      <p:sp>
        <p:nvSpPr>
          <p:cNvPr id="3" name="Content Placeholder 2"/>
          <p:cNvSpPr>
            <a:spLocks noGrp="1"/>
          </p:cNvSpPr>
          <p:nvPr>
            <p:ph idx="1"/>
          </p:nvPr>
        </p:nvSpPr>
        <p:spPr>
          <a:xfrm>
            <a:off x="457200" y="1775191"/>
            <a:ext cx="8723312" cy="4822161"/>
          </a:xfrm>
        </p:spPr>
        <p:txBody>
          <a:bodyPr>
            <a:normAutofit fontScale="92500" lnSpcReduction="10000"/>
          </a:bodyPr>
          <a:lstStyle/>
          <a:p>
            <a:r>
              <a:rPr lang="da-DK" smtClean="0"/>
              <a:t>Viden i spil</a:t>
            </a:r>
          </a:p>
          <a:p>
            <a:pPr lvl="1"/>
            <a:r>
              <a:rPr lang="da-DK" smtClean="0"/>
              <a:t>Prædefineret (træning)</a:t>
            </a:r>
          </a:p>
          <a:p>
            <a:pPr lvl="1"/>
            <a:r>
              <a:rPr lang="da-DK" smtClean="0"/>
              <a:t>Generisk (emergerer)</a:t>
            </a:r>
          </a:p>
          <a:p>
            <a:pPr lvl="1"/>
            <a:endParaRPr lang="da-DK"/>
          </a:p>
          <a:p>
            <a:r>
              <a:rPr lang="da-DK" smtClean="0"/>
              <a:t>Stilladsering</a:t>
            </a:r>
          </a:p>
          <a:p>
            <a:pPr lvl="1"/>
            <a:r>
              <a:rPr lang="da-DK" smtClean="0"/>
              <a:t>En del af spildesignet</a:t>
            </a:r>
            <a:endParaRPr lang="da-DK"/>
          </a:p>
          <a:p>
            <a:pPr lvl="1"/>
            <a:r>
              <a:rPr lang="da-DK" smtClean="0"/>
              <a:t>Didaktiseret</a:t>
            </a:r>
          </a:p>
          <a:p>
            <a:pPr lvl="1"/>
            <a:r>
              <a:rPr lang="da-DK" smtClean="0"/>
              <a:t>Begge dele!</a:t>
            </a:r>
          </a:p>
          <a:p>
            <a:pPr lvl="2"/>
            <a:r>
              <a:rPr lang="da-DK" smtClean="0"/>
              <a:t>Fx </a:t>
            </a:r>
            <a:r>
              <a:rPr lang="da-DK" i="1" smtClean="0"/>
              <a:t>Atlantis Remixed </a:t>
            </a:r>
            <a:r>
              <a:rPr lang="da-DK" smtClean="0"/>
              <a:t>udviklet af Centre for Games and Impact</a:t>
            </a:r>
          </a:p>
          <a:p>
            <a:pPr lvl="2"/>
            <a:r>
              <a:rPr lang="da-DK" smtClean="0"/>
              <a:t>Eleverne udforsker spil, samler argumenter og skriver en argumenterende tekst i forhold til et etisk dilemma</a:t>
            </a:r>
          </a:p>
          <a:p>
            <a:pPr lvl="1"/>
            <a:endParaRPr lang="da-DK"/>
          </a:p>
          <a:p>
            <a:endParaRPr lang="da-DK" smtClean="0"/>
          </a:p>
          <a:p>
            <a:pPr lvl="1"/>
            <a:endParaRPr lang="en-US"/>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15" r="13266"/>
          <a:stretch/>
        </p:blipFill>
        <p:spPr bwMode="auto">
          <a:xfrm>
            <a:off x="4970079" y="1853034"/>
            <a:ext cx="4210433"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962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Spildesign som problemløsning</a:t>
            </a:r>
            <a:endParaRPr lang="en-US"/>
          </a:p>
        </p:txBody>
      </p:sp>
      <p:sp>
        <p:nvSpPr>
          <p:cNvPr id="3" name="Content Placeholder 2"/>
          <p:cNvSpPr>
            <a:spLocks noGrp="1"/>
          </p:cNvSpPr>
          <p:nvPr>
            <p:ph idx="1"/>
          </p:nvPr>
        </p:nvSpPr>
        <p:spPr/>
        <p:txBody>
          <a:bodyPr>
            <a:normAutofit fontScale="92500" lnSpcReduction="20000"/>
          </a:bodyPr>
          <a:lstStyle/>
          <a:p>
            <a:r>
              <a:rPr lang="da-DK" smtClean="0"/>
              <a:t>Man lærer mere af at designe læringsspil end af at spille dem!</a:t>
            </a:r>
          </a:p>
          <a:p>
            <a:endParaRPr lang="da-DK" smtClean="0"/>
          </a:p>
          <a:p>
            <a:r>
              <a:rPr lang="da-DK" smtClean="0"/>
              <a:t>UCC Intro Camp 2008-2012</a:t>
            </a:r>
          </a:p>
          <a:p>
            <a:pPr lvl="1"/>
            <a:r>
              <a:rPr lang="da-DK" smtClean="0"/>
              <a:t>350 lærerstuderende designer læringsspil der skal løse 13 skolers problemer i løbet af 2½ dage!</a:t>
            </a:r>
          </a:p>
          <a:p>
            <a:endParaRPr lang="da-DK"/>
          </a:p>
          <a:p>
            <a:r>
              <a:rPr lang="da-DK" smtClean="0"/>
              <a:t>National STEM Video Game Challenge</a:t>
            </a:r>
          </a:p>
          <a:p>
            <a:pPr lvl="1"/>
            <a:r>
              <a:rPr lang="en-US">
                <a:hlinkClick r:id="rId2"/>
              </a:rPr>
              <a:t>http://stemchallenge.org</a:t>
            </a:r>
            <a:r>
              <a:rPr lang="en-US" smtClean="0">
                <a:hlinkClick r:id="rId2"/>
              </a:rPr>
              <a:t>/</a:t>
            </a:r>
            <a:endParaRPr lang="en-US" smtClean="0"/>
          </a:p>
          <a:p>
            <a:pPr lvl="1"/>
            <a:endParaRPr lang="da-DK"/>
          </a:p>
          <a:p>
            <a:r>
              <a:rPr lang="da-DK" smtClean="0"/>
              <a:t>Values at Play</a:t>
            </a:r>
          </a:p>
          <a:p>
            <a:pPr lvl="1"/>
            <a:r>
              <a:rPr lang="en-US" smtClean="0">
                <a:hlinkClick r:id="rId3"/>
              </a:rPr>
              <a:t>http</a:t>
            </a:r>
            <a:r>
              <a:rPr lang="en-US">
                <a:hlinkClick r:id="rId3"/>
              </a:rPr>
              <a:t>://valuesatplay.org/</a:t>
            </a:r>
            <a:endParaRPr lang="da-DK" smtClean="0"/>
          </a:p>
          <a:p>
            <a:endParaRPr lang="da-DK"/>
          </a:p>
          <a:p>
            <a:pPr lvl="1"/>
            <a:endParaRPr lang="da-DK"/>
          </a:p>
          <a:p>
            <a:endParaRPr lang="en-US"/>
          </a:p>
        </p:txBody>
      </p:sp>
    </p:spTree>
    <p:extLst>
      <p:ext uri="{BB962C8B-B14F-4D97-AF65-F5344CB8AC3E}">
        <p14:creationId xmlns:p14="http://schemas.microsoft.com/office/powerpoint/2010/main" val="3129730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44450"/>
            <a:ext cx="8229600" cy="1143000"/>
          </a:xfrm>
        </p:spPr>
        <p:txBody>
          <a:bodyPr/>
          <a:lstStyle/>
          <a:p>
            <a:pPr>
              <a:defRPr/>
            </a:pPr>
            <a:r>
              <a:rPr lang="da-DK" smtClean="0"/>
              <a:t>Quest 2 Learn skolen – NYC </a:t>
            </a:r>
            <a:r>
              <a:rPr lang="da-DK" smtClean="0">
                <a:hlinkClick r:id="rId3"/>
              </a:rPr>
              <a:t>link</a:t>
            </a:r>
            <a:endParaRPr lang="en-US" smtClean="0"/>
          </a:p>
        </p:txBody>
      </p:sp>
      <p:sp>
        <p:nvSpPr>
          <p:cNvPr id="35843" name="Content Placeholder 2"/>
          <p:cNvSpPr>
            <a:spLocks noGrp="1"/>
          </p:cNvSpPr>
          <p:nvPr>
            <p:ph idx="1"/>
          </p:nvPr>
        </p:nvSpPr>
        <p:spPr/>
        <p:txBody>
          <a:bodyPr/>
          <a:lstStyle/>
          <a:p>
            <a:endParaRPr lang="en-US" smtClean="0"/>
          </a:p>
        </p:txBody>
      </p:sp>
    </p:spTree>
    <p:extLst>
      <p:ext uri="{BB962C8B-B14F-4D97-AF65-F5344CB8AC3E}">
        <p14:creationId xmlns:p14="http://schemas.microsoft.com/office/powerpoint/2010/main" val="3369184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http://pixelatedlearning.files.wordpress.com/2010/09/q2l-domai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00013"/>
            <a:ext cx="7200900" cy="709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310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Diskussion</a:t>
            </a:r>
            <a:endParaRPr lang="en-US"/>
          </a:p>
        </p:txBody>
      </p:sp>
      <p:sp>
        <p:nvSpPr>
          <p:cNvPr id="3" name="Content Placeholder 2"/>
          <p:cNvSpPr>
            <a:spLocks noGrp="1"/>
          </p:cNvSpPr>
          <p:nvPr>
            <p:ph idx="1"/>
          </p:nvPr>
        </p:nvSpPr>
        <p:spPr>
          <a:xfrm>
            <a:off x="457200" y="1775191"/>
            <a:ext cx="8435280" cy="4625609"/>
          </a:xfrm>
        </p:spPr>
        <p:txBody>
          <a:bodyPr>
            <a:normAutofit lnSpcReduction="10000"/>
          </a:bodyPr>
          <a:lstStyle/>
          <a:p>
            <a:r>
              <a:rPr lang="da-DK" b="1" i="1" smtClean="0"/>
              <a:t>Nogle </a:t>
            </a:r>
            <a:r>
              <a:rPr lang="da-DK" smtClean="0"/>
              <a:t>læringsspil </a:t>
            </a:r>
            <a:r>
              <a:rPr lang="da-DK" b="1" i="1" smtClean="0"/>
              <a:t>kan være </a:t>
            </a:r>
            <a:r>
              <a:rPr lang="da-DK" i="1" smtClean="0"/>
              <a:t>”</a:t>
            </a:r>
            <a:r>
              <a:rPr lang="da-DK" smtClean="0"/>
              <a:t>ubrugelige” i </a:t>
            </a:r>
            <a:r>
              <a:rPr lang="da-DK" b="1" i="1" smtClean="0"/>
              <a:t>bestemte </a:t>
            </a:r>
            <a:r>
              <a:rPr lang="da-DK" smtClean="0"/>
              <a:t>kontekster til at indfri </a:t>
            </a:r>
            <a:r>
              <a:rPr lang="da-DK" b="1" i="1" smtClean="0"/>
              <a:t>bestemte mål!</a:t>
            </a:r>
          </a:p>
          <a:p>
            <a:pPr lvl="1"/>
            <a:r>
              <a:rPr lang="da-DK" smtClean="0"/>
              <a:t>”Spil” henviser til mange forskellige fænomener,  der kan have mange forskellige faglige mål</a:t>
            </a:r>
            <a:br>
              <a:rPr lang="da-DK" smtClean="0"/>
            </a:br>
            <a:endParaRPr lang="da-DK" smtClean="0"/>
          </a:p>
          <a:p>
            <a:r>
              <a:rPr lang="da-DK" smtClean="0"/>
              <a:t>Spil kræver </a:t>
            </a:r>
            <a:r>
              <a:rPr lang="da-DK" b="1" i="1" smtClean="0"/>
              <a:t>didaktisering</a:t>
            </a:r>
            <a:r>
              <a:rPr lang="da-DK" smtClean="0"/>
              <a:t>, hvis de skal fremme faglig læring – men </a:t>
            </a:r>
            <a:r>
              <a:rPr lang="da-DK" b="1" i="1" smtClean="0"/>
              <a:t>hvordan?</a:t>
            </a:r>
            <a:br>
              <a:rPr lang="da-DK" b="1" i="1" smtClean="0"/>
            </a:br>
            <a:endParaRPr lang="da-DK"/>
          </a:p>
          <a:p>
            <a:r>
              <a:rPr lang="da-DK" smtClean="0"/>
              <a:t>Hvor meget skal spil </a:t>
            </a:r>
            <a:r>
              <a:rPr lang="da-DK" b="1" i="1" smtClean="0"/>
              <a:t>integreres </a:t>
            </a:r>
            <a:r>
              <a:rPr lang="da-DK" smtClean="0"/>
              <a:t>i fagene – </a:t>
            </a:r>
          </a:p>
          <a:p>
            <a:pPr marL="118872" indent="0">
              <a:buNone/>
            </a:pPr>
            <a:r>
              <a:rPr lang="da-DK"/>
              <a:t>	</a:t>
            </a:r>
            <a:r>
              <a:rPr lang="da-DK" smtClean="0"/>
              <a:t>og i skolen som organisation? </a:t>
            </a:r>
          </a:p>
          <a:p>
            <a:endParaRPr lang="da-DK"/>
          </a:p>
          <a:p>
            <a:endParaRPr lang="en-US" b="1"/>
          </a:p>
        </p:txBody>
      </p:sp>
    </p:spTree>
    <p:extLst>
      <p:ext uri="{BB962C8B-B14F-4D97-AF65-F5344CB8AC3E}">
        <p14:creationId xmlns:p14="http://schemas.microsoft.com/office/powerpoint/2010/main" val="368370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Nysgerrig efter mere?!</a:t>
            </a:r>
            <a:endParaRPr lang="en-US"/>
          </a:p>
        </p:txBody>
      </p:sp>
      <p:sp>
        <p:nvSpPr>
          <p:cNvPr id="3" name="Content Placeholder 2"/>
          <p:cNvSpPr>
            <a:spLocks noGrp="1"/>
          </p:cNvSpPr>
          <p:nvPr>
            <p:ph idx="1"/>
          </p:nvPr>
        </p:nvSpPr>
        <p:spPr/>
        <p:txBody>
          <a:bodyPr>
            <a:normAutofit fontScale="92500" lnSpcReduction="10000"/>
          </a:bodyPr>
          <a:lstStyle/>
          <a:p>
            <a:r>
              <a:rPr lang="da-DK" b="1" smtClean="0"/>
              <a:t>S</a:t>
            </a:r>
            <a:r>
              <a:rPr lang="da-DK" smtClean="0"/>
              <a:t>pilbaseret </a:t>
            </a:r>
            <a:r>
              <a:rPr lang="da-DK" b="1" smtClean="0"/>
              <a:t>L</a:t>
            </a:r>
            <a:r>
              <a:rPr lang="da-DK" smtClean="0"/>
              <a:t>æring </a:t>
            </a:r>
            <a:r>
              <a:rPr lang="da-DK" b="1" smtClean="0"/>
              <a:t>I</a:t>
            </a:r>
            <a:r>
              <a:rPr lang="da-DK" smtClean="0"/>
              <a:t> </a:t>
            </a:r>
            <a:r>
              <a:rPr lang="da-DK" b="1" smtClean="0"/>
              <a:t>S</a:t>
            </a:r>
            <a:r>
              <a:rPr lang="da-DK" smtClean="0"/>
              <a:t>kolen: </a:t>
            </a:r>
            <a:r>
              <a:rPr lang="da-DK" smtClean="0">
                <a:hlinkClick r:id="rId2"/>
              </a:rPr>
              <a:t>www.slis.dk</a:t>
            </a:r>
            <a:endParaRPr lang="da-DK" smtClean="0"/>
          </a:p>
          <a:p>
            <a:pPr lvl="1"/>
            <a:r>
              <a:rPr lang="da-DK" smtClean="0"/>
              <a:t>Formidlingsnetværk – forskning + praksis</a:t>
            </a:r>
          </a:p>
          <a:p>
            <a:pPr lvl="1"/>
            <a:r>
              <a:rPr lang="da-DK" smtClean="0"/>
              <a:t>Samarbejde mellem UCC/CFU og AAU</a:t>
            </a:r>
          </a:p>
          <a:p>
            <a:pPr lvl="1"/>
            <a:r>
              <a:rPr lang="da-DK" smtClean="0"/>
              <a:t>Fremme forsknings- og udviklingsprojekter</a:t>
            </a:r>
          </a:p>
          <a:p>
            <a:pPr lvl="1"/>
            <a:r>
              <a:rPr lang="da-DK" smtClean="0"/>
              <a:t>Fyraftensmøder, konferencer, workshops…</a:t>
            </a:r>
          </a:p>
          <a:p>
            <a:endParaRPr lang="da-DK" smtClean="0"/>
          </a:p>
          <a:p>
            <a:r>
              <a:rPr lang="da-DK" smtClean="0"/>
              <a:t>Facebook: ”Spil i Skolen”</a:t>
            </a:r>
          </a:p>
          <a:p>
            <a:pPr lvl="1"/>
            <a:r>
              <a:rPr lang="da-DK" smtClean="0"/>
              <a:t>Åben gruppe for alle interesserede!</a:t>
            </a:r>
          </a:p>
          <a:p>
            <a:pPr lvl="1"/>
            <a:endParaRPr lang="da-DK"/>
          </a:p>
          <a:p>
            <a:r>
              <a:rPr lang="da-DK" smtClean="0"/>
              <a:t>Kontakt: </a:t>
            </a:r>
            <a:r>
              <a:rPr lang="da-DK" smtClean="0">
                <a:hlinkClick r:id="rId3"/>
              </a:rPr>
              <a:t>thorkild@hum.aau.dk</a:t>
            </a:r>
            <a:endParaRPr lang="da-DK" smtClean="0"/>
          </a:p>
          <a:p>
            <a:endParaRPr lang="da-DK"/>
          </a:p>
          <a:p>
            <a:endParaRPr lang="en-US"/>
          </a:p>
        </p:txBody>
      </p:sp>
    </p:spTree>
    <p:extLst>
      <p:ext uri="{BB962C8B-B14F-4D97-AF65-F5344CB8AC3E}">
        <p14:creationId xmlns:p14="http://schemas.microsoft.com/office/powerpoint/2010/main" val="426042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EU Kids online (2012)</a:t>
            </a:r>
            <a:endParaRPr lang="en-US"/>
          </a:p>
        </p:txBody>
      </p:sp>
      <p:sp>
        <p:nvSpPr>
          <p:cNvPr id="3" name="Content Placeholder 2"/>
          <p:cNvSpPr>
            <a:spLocks noGrp="1"/>
          </p:cNvSpPr>
          <p:nvPr>
            <p:ph idx="1"/>
          </p:nvPr>
        </p:nvSpPr>
        <p:spPr/>
        <p:txBody>
          <a:bodyPr/>
          <a:lstStyle/>
          <a:p>
            <a:r>
              <a:rPr lang="da-DK" smtClean="0"/>
              <a:t>Danske og svenske børn har den tidligste netdebut i Europa (7 år)</a:t>
            </a:r>
          </a:p>
          <a:p>
            <a:pPr lvl="1"/>
            <a:r>
              <a:rPr lang="da-DK" smtClean="0">
                <a:sym typeface="Wingdings" panose="05000000000000000000" pitchFamily="2" charset="2"/>
              </a:rPr>
              <a:t>...er sikkert endnu lavere nu!</a:t>
            </a:r>
            <a:endParaRPr lang="da-DK" smtClean="0"/>
          </a:p>
          <a:p>
            <a:endParaRPr lang="da-DK"/>
          </a:p>
          <a:p>
            <a:r>
              <a:rPr lang="da-DK"/>
              <a:t>Generelt er Danmark et af de lande, der ligger i toppen med hensyn til børns internetbrug samt et af de lande, hvor flest børn har en profil på nettet. </a:t>
            </a:r>
            <a:endParaRPr lang="en-US"/>
          </a:p>
        </p:txBody>
      </p:sp>
      <p:sp>
        <p:nvSpPr>
          <p:cNvPr id="4" name="Rectangle 3"/>
          <p:cNvSpPr/>
          <p:nvPr/>
        </p:nvSpPr>
        <p:spPr>
          <a:xfrm>
            <a:off x="271462" y="5983407"/>
            <a:ext cx="8332985" cy="923330"/>
          </a:xfrm>
          <a:prstGeom prst="rect">
            <a:avLst/>
          </a:prstGeom>
        </p:spPr>
        <p:txBody>
          <a:bodyPr wrap="square">
            <a:spAutoFit/>
          </a:bodyPr>
          <a:lstStyle/>
          <a:p>
            <a:r>
              <a:rPr lang="en-US" smtClean="0">
                <a:hlinkClick r:id="rId2"/>
              </a:rPr>
              <a:t>www.lse.ac.uk/media%40lse/research/EUKidsOnline/EU%20Kids%20III/Reports/PerspectivesReport.pdf</a:t>
            </a:r>
            <a:endParaRPr lang="en-US" smtClean="0"/>
          </a:p>
          <a:p>
            <a:endParaRPr lang="en-US"/>
          </a:p>
        </p:txBody>
      </p:sp>
    </p:spTree>
    <p:extLst>
      <p:ext uri="{BB962C8B-B14F-4D97-AF65-F5344CB8AC3E}">
        <p14:creationId xmlns:p14="http://schemas.microsoft.com/office/powerpoint/2010/main" val="1089426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Primære aktiviteter på nettet</a:t>
            </a:r>
            <a:endParaRPr lang="en-US"/>
          </a:p>
        </p:txBody>
      </p:sp>
      <p:sp>
        <p:nvSpPr>
          <p:cNvPr id="3" name="Content Placeholder 2"/>
          <p:cNvSpPr>
            <a:spLocks noGrp="1"/>
          </p:cNvSpPr>
          <p:nvPr>
            <p:ph idx="1"/>
          </p:nvPr>
        </p:nvSpPr>
        <p:spPr/>
        <p:txBody>
          <a:bodyPr/>
          <a:lstStyle/>
          <a:p>
            <a:r>
              <a:rPr lang="da-DK" smtClean="0"/>
              <a:t>Spille computerspil (90 %)</a:t>
            </a:r>
          </a:p>
          <a:p>
            <a:endParaRPr lang="da-DK"/>
          </a:p>
          <a:p>
            <a:r>
              <a:rPr lang="da-DK" smtClean="0"/>
              <a:t>Se youtube videoer (88 %)</a:t>
            </a:r>
          </a:p>
          <a:p>
            <a:endParaRPr lang="da-DK"/>
          </a:p>
          <a:p>
            <a:r>
              <a:rPr lang="da-DK" smtClean="0"/>
              <a:t>Lave lektier (83 %)</a:t>
            </a:r>
          </a:p>
          <a:p>
            <a:endParaRPr lang="da-DK"/>
          </a:p>
          <a:p>
            <a:r>
              <a:rPr lang="da-DK" smtClean="0"/>
              <a:t>Bookmarking (79 %)</a:t>
            </a:r>
            <a:br>
              <a:rPr lang="da-DK" smtClean="0"/>
            </a:br>
            <a:endParaRPr lang="da-DK" smtClean="0"/>
          </a:p>
          <a:p>
            <a:r>
              <a:rPr lang="da-DK" smtClean="0"/>
              <a:t>Sociale medier (75 %), 11+ årige</a:t>
            </a:r>
            <a:endParaRPr lang="en-US"/>
          </a:p>
        </p:txBody>
      </p:sp>
    </p:spTree>
    <p:extLst>
      <p:ext uri="{BB962C8B-B14F-4D97-AF65-F5344CB8AC3E}">
        <p14:creationId xmlns:p14="http://schemas.microsoft.com/office/powerpoint/2010/main" val="80359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kstboks 3"/>
          <p:cNvSpPr txBox="1"/>
          <p:nvPr/>
        </p:nvSpPr>
        <p:spPr>
          <a:xfrm>
            <a:off x="395536" y="116632"/>
            <a:ext cx="2498398" cy="1569660"/>
          </a:xfrm>
          <a:prstGeom prst="rect">
            <a:avLst/>
          </a:prstGeom>
          <a:noFill/>
        </p:spPr>
        <p:txBody>
          <a:bodyPr wrap="square" rtlCol="0">
            <a:spAutoFit/>
          </a:bodyPr>
          <a:lstStyle/>
          <a:p>
            <a:pPr algn="ctr"/>
            <a:r>
              <a:rPr lang="en-GB" sz="2400" b="1" smtClean="0"/>
              <a:t>Fagdomæner</a:t>
            </a:r>
            <a:r>
              <a:rPr lang="en-GB" sz="2400" smtClean="0"/>
              <a:t/>
            </a:r>
            <a:br>
              <a:rPr lang="en-GB" sz="2400" smtClean="0"/>
            </a:br>
            <a:r>
              <a:rPr lang="en-GB" sz="2400" smtClean="0"/>
              <a:t>Disciplinære</a:t>
            </a:r>
            <a:r>
              <a:rPr lang="en-GB" sz="2400" dirty="0" smtClean="0"/>
              <a:t/>
            </a:r>
            <a:br>
              <a:rPr lang="en-GB" sz="2400" dirty="0" smtClean="0"/>
            </a:br>
            <a:r>
              <a:rPr lang="en-GB" sz="2400" dirty="0" smtClean="0"/>
              <a:t>videnspraksisser</a:t>
            </a:r>
            <a:br>
              <a:rPr lang="en-GB" sz="2400" dirty="0" smtClean="0"/>
            </a:br>
            <a:endParaRPr lang="en-GB" sz="2400" dirty="0"/>
          </a:p>
        </p:txBody>
      </p:sp>
      <p:sp>
        <p:nvSpPr>
          <p:cNvPr id="5" name="Tekstboks 4"/>
          <p:cNvSpPr txBox="1"/>
          <p:nvPr/>
        </p:nvSpPr>
        <p:spPr>
          <a:xfrm>
            <a:off x="5580112" y="116632"/>
            <a:ext cx="3456384" cy="1200329"/>
          </a:xfrm>
          <a:prstGeom prst="rect">
            <a:avLst/>
          </a:prstGeom>
          <a:noFill/>
        </p:spPr>
        <p:txBody>
          <a:bodyPr wrap="square" rtlCol="0">
            <a:spAutoFit/>
          </a:bodyPr>
          <a:lstStyle/>
          <a:p>
            <a:pPr algn="ctr"/>
            <a:r>
              <a:rPr lang="en-GB" sz="2400" b="1" smtClean="0"/>
              <a:t>Professionelle domæner</a:t>
            </a:r>
            <a:r>
              <a:rPr lang="en-GB" sz="2400" smtClean="0"/>
              <a:t/>
            </a:r>
            <a:br>
              <a:rPr lang="en-GB" sz="2400" smtClean="0"/>
            </a:br>
            <a:r>
              <a:rPr lang="en-GB" sz="2400" smtClean="0"/>
              <a:t>Specialiserede videnspraksisser</a:t>
            </a:r>
            <a:endParaRPr lang="en-GB" sz="2400" dirty="0" smtClean="0"/>
          </a:p>
        </p:txBody>
      </p:sp>
      <p:sp>
        <p:nvSpPr>
          <p:cNvPr id="6" name="Tekstboks 5"/>
          <p:cNvSpPr txBox="1"/>
          <p:nvPr/>
        </p:nvSpPr>
        <p:spPr>
          <a:xfrm>
            <a:off x="201394" y="5524872"/>
            <a:ext cx="3794542" cy="1569660"/>
          </a:xfrm>
          <a:prstGeom prst="rect">
            <a:avLst/>
          </a:prstGeom>
          <a:noFill/>
        </p:spPr>
        <p:txBody>
          <a:bodyPr wrap="square" rtlCol="0">
            <a:spAutoFit/>
          </a:bodyPr>
          <a:lstStyle/>
          <a:p>
            <a:pPr algn="ctr"/>
            <a:r>
              <a:rPr lang="en-GB" sz="2400" b="1" smtClean="0"/>
              <a:t>Pædagogiske domæner</a:t>
            </a:r>
            <a:r>
              <a:rPr lang="en-GB" sz="2400" dirty="0" smtClean="0"/>
              <a:t/>
            </a:r>
            <a:br>
              <a:rPr lang="en-GB" sz="2400" dirty="0" smtClean="0"/>
            </a:br>
            <a:r>
              <a:rPr lang="en-GB" sz="2400" dirty="0" smtClean="0"/>
              <a:t>“</a:t>
            </a:r>
            <a:r>
              <a:rPr lang="en-GB" sz="2400" err="1" smtClean="0"/>
              <a:t>Skolske</a:t>
            </a:r>
            <a:r>
              <a:rPr lang="en-GB" sz="2400" smtClean="0"/>
              <a:t>” / institutionelle</a:t>
            </a:r>
            <a:r>
              <a:rPr lang="en-GB" sz="2400" dirty="0" smtClean="0"/>
              <a:t/>
            </a:r>
            <a:br>
              <a:rPr lang="en-GB" sz="2400" dirty="0" smtClean="0"/>
            </a:br>
            <a:r>
              <a:rPr lang="en-GB" sz="2400" dirty="0" smtClean="0"/>
              <a:t>videnspraksisser</a:t>
            </a:r>
            <a:br>
              <a:rPr lang="en-GB" sz="2400" dirty="0" smtClean="0"/>
            </a:br>
            <a:endParaRPr lang="en-GB" sz="2400" b="1" dirty="0"/>
          </a:p>
        </p:txBody>
      </p:sp>
      <p:sp>
        <p:nvSpPr>
          <p:cNvPr id="7" name="Tekstboks 6"/>
          <p:cNvSpPr txBox="1"/>
          <p:nvPr/>
        </p:nvSpPr>
        <p:spPr>
          <a:xfrm>
            <a:off x="5868144" y="5539388"/>
            <a:ext cx="2736304" cy="1569660"/>
          </a:xfrm>
          <a:prstGeom prst="rect">
            <a:avLst/>
          </a:prstGeom>
          <a:noFill/>
        </p:spPr>
        <p:txBody>
          <a:bodyPr wrap="square" rtlCol="0">
            <a:spAutoFit/>
          </a:bodyPr>
          <a:lstStyle/>
          <a:p>
            <a:pPr algn="ctr"/>
            <a:r>
              <a:rPr lang="en-GB" sz="2400" b="1" smtClean="0"/>
              <a:t>Hverdagsdomæner</a:t>
            </a:r>
            <a:r>
              <a:rPr lang="en-GB" sz="2400" dirty="0" smtClean="0"/>
              <a:t/>
            </a:r>
            <a:br>
              <a:rPr lang="en-GB" sz="2400" dirty="0" smtClean="0"/>
            </a:br>
            <a:r>
              <a:rPr lang="en-GB" sz="2400" dirty="0" err="1" smtClean="0"/>
              <a:t>Ikke-specialiserede</a:t>
            </a:r>
            <a:r>
              <a:rPr lang="en-GB" sz="2400" dirty="0" smtClean="0"/>
              <a:t/>
            </a:r>
            <a:br>
              <a:rPr lang="en-GB" sz="2400" dirty="0" smtClean="0"/>
            </a:br>
            <a:r>
              <a:rPr lang="en-GB" sz="2400" dirty="0" smtClean="0"/>
              <a:t>videnspraksisser</a:t>
            </a:r>
            <a:br>
              <a:rPr lang="en-GB" sz="2400" dirty="0" smtClean="0"/>
            </a:br>
            <a:endParaRPr lang="en-GB" sz="2400" b="1" dirty="0"/>
          </a:p>
        </p:txBody>
      </p:sp>
      <p:cxnSp>
        <p:nvCxnSpPr>
          <p:cNvPr id="11" name="Buet forbindelse 10"/>
          <p:cNvCxnSpPr/>
          <p:nvPr/>
        </p:nvCxnSpPr>
        <p:spPr>
          <a:xfrm>
            <a:off x="1547664" y="1484784"/>
            <a:ext cx="1656184" cy="1008112"/>
          </a:xfrm>
          <a:prstGeom prst="curved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Buet forbindelse 11"/>
          <p:cNvCxnSpPr/>
          <p:nvPr/>
        </p:nvCxnSpPr>
        <p:spPr>
          <a:xfrm>
            <a:off x="5652120" y="4427922"/>
            <a:ext cx="1296144" cy="952934"/>
          </a:xfrm>
          <a:prstGeom prst="curved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Buet forbindelse 12"/>
          <p:cNvCxnSpPr/>
          <p:nvPr/>
        </p:nvCxnSpPr>
        <p:spPr>
          <a:xfrm rot="10800000" flipV="1">
            <a:off x="5472100" y="1484784"/>
            <a:ext cx="1656184" cy="1092749"/>
          </a:xfrm>
          <a:prstGeom prst="curved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Buet forbindelse 16"/>
          <p:cNvCxnSpPr/>
          <p:nvPr/>
        </p:nvCxnSpPr>
        <p:spPr>
          <a:xfrm rot="10800000" flipV="1">
            <a:off x="1763688" y="4365104"/>
            <a:ext cx="1296144" cy="1000672"/>
          </a:xfrm>
          <a:prstGeom prst="curvedConnector3">
            <a:avLst>
              <a:gd name="adj1" fmla="val 500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kstboks 21"/>
          <p:cNvSpPr txBox="1"/>
          <p:nvPr/>
        </p:nvSpPr>
        <p:spPr>
          <a:xfrm>
            <a:off x="2195736" y="2989401"/>
            <a:ext cx="4176464" cy="1015663"/>
          </a:xfrm>
          <a:prstGeom prst="rect">
            <a:avLst/>
          </a:prstGeom>
          <a:noFill/>
        </p:spPr>
        <p:txBody>
          <a:bodyPr wrap="square" rtlCol="0">
            <a:spAutoFit/>
          </a:bodyPr>
          <a:lstStyle/>
          <a:p>
            <a:pPr algn="ctr"/>
            <a:r>
              <a:rPr lang="en-GB" sz="3000" b="1" smtClean="0"/>
              <a:t>It og medier</a:t>
            </a:r>
            <a:br>
              <a:rPr lang="en-GB" sz="3000" b="1" smtClean="0"/>
            </a:br>
            <a:r>
              <a:rPr lang="en-GB" sz="3000" b="1"/>
              <a:t>i</a:t>
            </a:r>
            <a:r>
              <a:rPr lang="en-GB" sz="3000" b="1" smtClean="0"/>
              <a:t> undervisningen</a:t>
            </a:r>
            <a:endParaRPr lang="en-GB" sz="3000" b="1" dirty="0"/>
          </a:p>
        </p:txBody>
      </p:sp>
    </p:spTree>
    <p:extLst>
      <p:ext uri="{BB962C8B-B14F-4D97-AF65-F5344CB8AC3E}">
        <p14:creationId xmlns:p14="http://schemas.microsoft.com/office/powerpoint/2010/main" val="3886060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Faglig brug af it</a:t>
            </a:r>
            <a:endParaRPr lang="en-US"/>
          </a:p>
        </p:txBody>
      </p:sp>
      <p:sp>
        <p:nvSpPr>
          <p:cNvPr id="3" name="Content Placeholder 2"/>
          <p:cNvSpPr>
            <a:spLocks noGrp="1"/>
          </p:cNvSpPr>
          <p:nvPr>
            <p:ph idx="1"/>
          </p:nvPr>
        </p:nvSpPr>
        <p:spPr/>
        <p:txBody>
          <a:bodyPr>
            <a:normAutofit/>
          </a:bodyPr>
          <a:lstStyle/>
          <a:p>
            <a:r>
              <a:rPr lang="da-DK" smtClean="0"/>
              <a:t>Bidrager ofte til</a:t>
            </a:r>
          </a:p>
          <a:p>
            <a:pPr lvl="1"/>
            <a:r>
              <a:rPr lang="da-DK" smtClean="0"/>
              <a:t>Engagement</a:t>
            </a:r>
          </a:p>
          <a:p>
            <a:pPr lvl="1"/>
            <a:r>
              <a:rPr lang="da-DK" smtClean="0"/>
              <a:t>Differentiering og nye samarbejdsformer</a:t>
            </a:r>
          </a:p>
          <a:p>
            <a:pPr lvl="1"/>
            <a:r>
              <a:rPr lang="da-DK" smtClean="0"/>
              <a:t>Arbejde med multimodale udtryksformer</a:t>
            </a:r>
          </a:p>
          <a:p>
            <a:endParaRPr lang="da-DK"/>
          </a:p>
          <a:p>
            <a:r>
              <a:rPr lang="da-DK" smtClean="0"/>
              <a:t>Samtidig er det ofte vanskeligt som underviser at skabe et </a:t>
            </a:r>
            <a:r>
              <a:rPr lang="da-DK" b="1" smtClean="0"/>
              <a:t>fagligt </a:t>
            </a:r>
            <a:r>
              <a:rPr lang="da-DK" smtClean="0"/>
              <a:t>fokus 	</a:t>
            </a:r>
          </a:p>
          <a:p>
            <a:endParaRPr lang="da-DK"/>
          </a:p>
          <a:p>
            <a:r>
              <a:rPr lang="da-DK" smtClean="0"/>
              <a:t>Stadig relativt begrænset empirisk forskning</a:t>
            </a:r>
            <a:endParaRPr lang="en-US"/>
          </a:p>
        </p:txBody>
      </p:sp>
    </p:spTree>
    <p:extLst>
      <p:ext uri="{BB962C8B-B14F-4D97-AF65-F5344CB8AC3E}">
        <p14:creationId xmlns:p14="http://schemas.microsoft.com/office/powerpoint/2010/main" val="4260967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4" name="Shape 54"/>
          <p:cNvSpPr txBox="1"/>
          <p:nvPr/>
        </p:nvSpPr>
        <p:spPr>
          <a:xfrm>
            <a:off x="287000" y="260648"/>
            <a:ext cx="8610300" cy="981900"/>
          </a:xfrm>
          <a:prstGeom prst="rect">
            <a:avLst/>
          </a:prstGeom>
          <a:noFill/>
        </p:spPr>
        <p:txBody>
          <a:bodyPr lIns="91425" tIns="91425" rIns="91425" bIns="91425" anchor="t" anchorCtr="0">
            <a:noAutofit/>
          </a:bodyPr>
          <a:lstStyle/>
          <a:p>
            <a:pPr>
              <a:buNone/>
            </a:pPr>
            <a:r>
              <a:rPr lang="en" sz="3000" b="1" smtClean="0">
                <a:solidFill>
                  <a:srgbClr val="FFC000"/>
                </a:solidFill>
              </a:rPr>
              <a:t>Hvilket </a:t>
            </a:r>
            <a:r>
              <a:rPr lang="en" sz="3000" b="1" i="1" smtClean="0">
                <a:solidFill>
                  <a:srgbClr val="FFC000"/>
                </a:solidFill>
              </a:rPr>
              <a:t>fagligt perspektiv </a:t>
            </a:r>
            <a:r>
              <a:rPr lang="en" sz="3000" b="1" smtClean="0">
                <a:solidFill>
                  <a:srgbClr val="FFC000"/>
                </a:solidFill>
              </a:rPr>
              <a:t>taler vi ud fra, når vi taler om it og medier… fx </a:t>
            </a:r>
            <a:r>
              <a:rPr lang="en-US" sz="3000" b="1" smtClean="0">
                <a:solidFill>
                  <a:srgbClr val="FFC000"/>
                </a:solidFill>
              </a:rPr>
              <a:t>i</a:t>
            </a:r>
            <a:r>
              <a:rPr lang="en" sz="3000" b="1" smtClean="0">
                <a:solidFill>
                  <a:srgbClr val="FFC000"/>
                </a:solidFill>
              </a:rPr>
              <a:t> danskfaget?</a:t>
            </a:r>
            <a:endParaRPr lang="en" sz="3000" dirty="0">
              <a:solidFill>
                <a:srgbClr val="FFC000"/>
              </a:solidFill>
            </a:endParaRPr>
          </a:p>
        </p:txBody>
      </p:sp>
      <p:sp>
        <p:nvSpPr>
          <p:cNvPr id="55" name="Shape 55"/>
          <p:cNvSpPr txBox="1"/>
          <p:nvPr/>
        </p:nvSpPr>
        <p:spPr>
          <a:xfrm>
            <a:off x="6488000" y="2116833"/>
            <a:ext cx="2409299" cy="1600199"/>
          </a:xfrm>
          <a:prstGeom prst="rect">
            <a:avLst/>
          </a:prstGeom>
          <a:noFill/>
        </p:spPr>
        <p:txBody>
          <a:bodyPr lIns="91425" tIns="91425" rIns="91425" bIns="91425" anchor="t" anchorCtr="0">
            <a:noAutofit/>
          </a:bodyPr>
          <a:lstStyle/>
          <a:p>
            <a:pPr lvl="0" rtl="0">
              <a:buNone/>
            </a:pPr>
            <a:r>
              <a:rPr lang="en" sz="2000" b="1" smtClean="0"/>
              <a:t>MEDIE/MODALITET</a:t>
            </a:r>
            <a:endParaRPr lang="en" sz="2000" b="1" dirty="0" smtClean="0"/>
          </a:p>
          <a:p>
            <a:pPr lvl="0" rtl="0">
              <a:buNone/>
            </a:pPr>
            <a:r>
              <a:rPr lang="en" sz="1800" smtClean="0"/>
              <a:t>- Socialsemiotik</a:t>
            </a:r>
            <a:endParaRPr lang="en" sz="1800" dirty="0"/>
          </a:p>
          <a:p>
            <a:r>
              <a:rPr lang="en" sz="1800" smtClean="0"/>
              <a:t>- Mål: Multimodale </a:t>
            </a:r>
            <a:br>
              <a:rPr lang="en" sz="1800" smtClean="0"/>
            </a:br>
            <a:r>
              <a:rPr lang="en" sz="1800" smtClean="0"/>
              <a:t>tekstkompetencer</a:t>
            </a:r>
            <a:endParaRPr lang="en" sz="1800" dirty="0"/>
          </a:p>
        </p:txBody>
      </p:sp>
      <p:sp>
        <p:nvSpPr>
          <p:cNvPr id="56" name="Shape 56"/>
          <p:cNvSpPr txBox="1"/>
          <p:nvPr/>
        </p:nvSpPr>
        <p:spPr>
          <a:xfrm>
            <a:off x="378975" y="4738100"/>
            <a:ext cx="3981899" cy="1873499"/>
          </a:xfrm>
          <a:prstGeom prst="rect">
            <a:avLst/>
          </a:prstGeom>
          <a:noFill/>
        </p:spPr>
        <p:txBody>
          <a:bodyPr lIns="91425" tIns="91425" rIns="91425" bIns="91425" anchor="t" anchorCtr="0">
            <a:noAutofit/>
          </a:bodyPr>
          <a:lstStyle/>
          <a:p>
            <a:pPr lvl="0" rtl="0">
              <a:buNone/>
            </a:pPr>
            <a:r>
              <a:rPr lang="en" sz="2000" b="1" smtClean="0"/>
              <a:t>SOCIALISERING</a:t>
            </a:r>
            <a:endParaRPr lang="en" sz="2000" b="1"/>
          </a:p>
          <a:p>
            <a:pPr lvl="0" rtl="0">
              <a:buNone/>
            </a:pPr>
            <a:r>
              <a:rPr lang="en" smtClean="0"/>
              <a:t>- Samfundsvidenskab, </a:t>
            </a:r>
            <a:br>
              <a:rPr lang="en" smtClean="0"/>
            </a:br>
            <a:r>
              <a:rPr lang="en" smtClean="0"/>
              <a:t>filosofi, psykologi…</a:t>
            </a:r>
            <a:r>
              <a:rPr lang="en" sz="1800" smtClean="0"/>
              <a:t/>
            </a:r>
            <a:br>
              <a:rPr lang="en" sz="1800" smtClean="0"/>
            </a:br>
            <a:r>
              <a:rPr lang="en" sz="1800" smtClean="0"/>
              <a:t>- Mål: Almene kompetencer</a:t>
            </a:r>
            <a:endParaRPr lang="en" sz="1800"/>
          </a:p>
        </p:txBody>
      </p:sp>
      <p:sp>
        <p:nvSpPr>
          <p:cNvPr id="57" name="Shape 57"/>
          <p:cNvSpPr txBox="1"/>
          <p:nvPr/>
        </p:nvSpPr>
        <p:spPr>
          <a:xfrm>
            <a:off x="6526400" y="4706600"/>
            <a:ext cx="2584500" cy="1600199"/>
          </a:xfrm>
          <a:prstGeom prst="rect">
            <a:avLst/>
          </a:prstGeom>
          <a:noFill/>
        </p:spPr>
        <p:txBody>
          <a:bodyPr lIns="91425" tIns="91425" rIns="91425" bIns="91425" anchor="t" anchorCtr="0">
            <a:noAutofit/>
          </a:bodyPr>
          <a:lstStyle/>
          <a:p>
            <a:pPr lvl="0" rtl="0">
              <a:buNone/>
            </a:pPr>
            <a:r>
              <a:rPr lang="en" sz="2000" b="1" smtClean="0"/>
              <a:t>LITERACY</a:t>
            </a:r>
            <a:endParaRPr lang="en" sz="2000" b="1" dirty="0" smtClean="0"/>
          </a:p>
          <a:p>
            <a:pPr lvl="0" rtl="0">
              <a:buNone/>
            </a:pPr>
            <a:r>
              <a:rPr lang="en" sz="1800" smtClean="0"/>
              <a:t>- Etnografi</a:t>
            </a:r>
            <a:endParaRPr lang="en" sz="1800" dirty="0"/>
          </a:p>
          <a:p>
            <a:r>
              <a:rPr lang="en" sz="1800" smtClean="0"/>
              <a:t>- Mål: Skriftkyndighed på tværs af tekstkulturer</a:t>
            </a:r>
            <a:endParaRPr lang="en" sz="1800" dirty="0"/>
          </a:p>
        </p:txBody>
      </p:sp>
      <p:sp>
        <p:nvSpPr>
          <p:cNvPr id="58" name="Shape 58"/>
          <p:cNvSpPr txBox="1"/>
          <p:nvPr/>
        </p:nvSpPr>
        <p:spPr>
          <a:xfrm>
            <a:off x="378975" y="2116833"/>
            <a:ext cx="2680857" cy="1600199"/>
          </a:xfrm>
          <a:prstGeom prst="rect">
            <a:avLst/>
          </a:prstGeom>
          <a:noFill/>
        </p:spPr>
        <p:txBody>
          <a:bodyPr lIns="91425" tIns="91425" rIns="91425" bIns="91425" anchor="t" anchorCtr="0">
            <a:noAutofit/>
          </a:bodyPr>
          <a:lstStyle/>
          <a:p>
            <a:pPr lvl="0" rtl="0">
              <a:buNone/>
            </a:pPr>
            <a:r>
              <a:rPr lang="en" sz="2000" b="1" smtClean="0"/>
              <a:t>VÆRKTØJ</a:t>
            </a:r>
            <a:br>
              <a:rPr lang="en" sz="2000" b="1" smtClean="0"/>
            </a:br>
            <a:r>
              <a:rPr lang="en" sz="2000" b="1" smtClean="0"/>
              <a:t>- </a:t>
            </a:r>
            <a:r>
              <a:rPr lang="en" smtClean="0"/>
              <a:t>Informationsvidenskab</a:t>
            </a:r>
            <a:endParaRPr lang="en" sz="1800" dirty="0"/>
          </a:p>
          <a:p>
            <a:pPr>
              <a:buNone/>
            </a:pPr>
            <a:r>
              <a:rPr lang="en" sz="1800" smtClean="0"/>
              <a:t>- Mål: It-kompetencer</a:t>
            </a:r>
            <a:endParaRPr lang="en" sz="1800" dirty="0"/>
          </a:p>
        </p:txBody>
      </p:sp>
      <p:pic>
        <p:nvPicPr>
          <p:cNvPr id="1028" name="Picture 4" descr="https://encrypted-tbn2.gstatic.com/images?q=tbn:ANd9GcQ1zsaqMitcdFn6aEOKUyyeTgAUgEaymv61DNoNJXp_v3R3JhmV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024551"/>
            <a:ext cx="3074347" cy="18446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02526" y="6390620"/>
            <a:ext cx="2232248" cy="369332"/>
          </a:xfrm>
          <a:prstGeom prst="rect">
            <a:avLst/>
          </a:prstGeom>
          <a:noFill/>
        </p:spPr>
        <p:txBody>
          <a:bodyPr wrap="square" rtlCol="0">
            <a:spAutoFit/>
          </a:bodyPr>
          <a:lstStyle/>
          <a:p>
            <a:r>
              <a:rPr lang="da-DK" smtClean="0"/>
              <a:t>(Hanghøj, in press)</a:t>
            </a:r>
            <a:endParaRPr lang="en-US"/>
          </a:p>
        </p:txBody>
      </p:sp>
    </p:spTree>
    <p:extLst>
      <p:ext uri="{BB962C8B-B14F-4D97-AF65-F5344CB8AC3E}">
        <p14:creationId xmlns:p14="http://schemas.microsoft.com/office/powerpoint/2010/main" val="3934895288"/>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Digitale spiltyper</a:t>
            </a:r>
            <a:endParaRPr lang="en-US"/>
          </a:p>
        </p:txBody>
      </p:sp>
      <p:sp>
        <p:nvSpPr>
          <p:cNvPr id="3" name="Content Placeholder 2"/>
          <p:cNvSpPr>
            <a:spLocks noGrp="1"/>
          </p:cNvSpPr>
          <p:nvPr>
            <p:ph idx="1"/>
          </p:nvPr>
        </p:nvSpPr>
        <p:spPr/>
        <p:txBody>
          <a:bodyPr/>
          <a:lstStyle/>
          <a:p>
            <a:r>
              <a:rPr lang="da-DK" smtClean="0"/>
              <a:t>”Kommercielle” spil</a:t>
            </a:r>
          </a:p>
          <a:p>
            <a:pPr lvl="1"/>
            <a:r>
              <a:rPr lang="da-DK" i="1" smtClean="0"/>
              <a:t>Skyrim</a:t>
            </a:r>
            <a:r>
              <a:rPr lang="da-DK" smtClean="0"/>
              <a:t>, </a:t>
            </a:r>
            <a:r>
              <a:rPr lang="da-DK" i="1" smtClean="0"/>
              <a:t>Rome: Total War</a:t>
            </a:r>
            <a:r>
              <a:rPr lang="da-DK" smtClean="0"/>
              <a:t>…</a:t>
            </a:r>
          </a:p>
          <a:p>
            <a:pPr marL="118872" indent="0">
              <a:buNone/>
            </a:pPr>
            <a:endParaRPr lang="da-DK" smtClean="0"/>
          </a:p>
          <a:p>
            <a:r>
              <a:rPr lang="da-DK" smtClean="0"/>
              <a:t>Læringsspil</a:t>
            </a:r>
          </a:p>
          <a:p>
            <a:pPr lvl="1"/>
            <a:r>
              <a:rPr lang="da-DK" i="1" smtClean="0"/>
              <a:t>ABCity</a:t>
            </a:r>
            <a:r>
              <a:rPr lang="da-DK" smtClean="0"/>
              <a:t>, </a:t>
            </a:r>
            <a:r>
              <a:rPr lang="da-DK" i="1" smtClean="0"/>
              <a:t>ToughRoad</a:t>
            </a:r>
            <a:r>
              <a:rPr lang="da-DK" smtClean="0"/>
              <a:t>…</a:t>
            </a:r>
          </a:p>
          <a:p>
            <a:pPr marL="118872" indent="0">
              <a:buNone/>
            </a:pPr>
            <a:endParaRPr lang="da-DK" smtClean="0"/>
          </a:p>
          <a:p>
            <a:r>
              <a:rPr lang="da-DK" smtClean="0"/>
              <a:t>Spildesignværktøj</a:t>
            </a:r>
          </a:p>
          <a:p>
            <a:pPr lvl="1"/>
            <a:r>
              <a:rPr lang="da-DK" i="1" smtClean="0"/>
              <a:t>Gameglobe</a:t>
            </a:r>
            <a:r>
              <a:rPr lang="da-DK" smtClean="0"/>
              <a:t>, </a:t>
            </a:r>
            <a:r>
              <a:rPr lang="da-DK" i="1" smtClean="0"/>
              <a:t>GameSalad...</a:t>
            </a:r>
            <a:endParaRPr lang="da-DK" i="1"/>
          </a:p>
          <a:p>
            <a:pPr marL="118872" indent="0">
              <a:buNone/>
            </a:pPr>
            <a:endParaRPr lang="da-DK" smtClean="0"/>
          </a:p>
        </p:txBody>
      </p:sp>
      <p:pic>
        <p:nvPicPr>
          <p:cNvPr id="3074" name="Picture 2" descr="Skyrim-Deta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9341" y="1556792"/>
            <a:ext cx="334117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433" y="3717032"/>
            <a:ext cx="3338553"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5589240"/>
            <a:ext cx="41814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560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smtClean="0"/>
              <a:t>Spildidaktik – fire tilgange</a:t>
            </a:r>
            <a:endParaRPr lang="en-US"/>
          </a:p>
        </p:txBody>
      </p:sp>
      <p:sp>
        <p:nvSpPr>
          <p:cNvPr id="3" name="Content Placeholder 2"/>
          <p:cNvSpPr>
            <a:spLocks noGrp="1"/>
          </p:cNvSpPr>
          <p:nvPr>
            <p:ph idx="1"/>
          </p:nvPr>
        </p:nvSpPr>
        <p:spPr>
          <a:xfrm>
            <a:off x="251520" y="1700808"/>
            <a:ext cx="8892480" cy="4968552"/>
          </a:xfrm>
        </p:spPr>
        <p:txBody>
          <a:bodyPr>
            <a:normAutofit fontScale="92500" lnSpcReduction="20000"/>
          </a:bodyPr>
          <a:lstStyle/>
          <a:p>
            <a:r>
              <a:rPr lang="da-DK" b="1" smtClean="0"/>
              <a:t>Undervisning </a:t>
            </a:r>
            <a:r>
              <a:rPr lang="da-DK" b="1" i="1" smtClean="0"/>
              <a:t>om</a:t>
            </a:r>
            <a:r>
              <a:rPr lang="da-DK" b="1" smtClean="0"/>
              <a:t> spil</a:t>
            </a:r>
          </a:p>
          <a:p>
            <a:pPr lvl="1"/>
            <a:r>
              <a:rPr lang="da-DK" smtClean="0"/>
              <a:t>Spil som fortællinger/udtryksform, </a:t>
            </a:r>
            <a:r>
              <a:rPr lang="da-DK" i="1" smtClean="0"/>
              <a:t>The Sims</a:t>
            </a:r>
            <a:endParaRPr lang="da-DK" smtClean="0"/>
          </a:p>
          <a:p>
            <a:endParaRPr lang="da-DK"/>
          </a:p>
          <a:p>
            <a:r>
              <a:rPr lang="da-DK" b="1" smtClean="0"/>
              <a:t>Undervisning </a:t>
            </a:r>
            <a:r>
              <a:rPr lang="da-DK" b="1" i="1" smtClean="0"/>
              <a:t>gennem </a:t>
            </a:r>
            <a:r>
              <a:rPr lang="da-DK" b="1" smtClean="0"/>
              <a:t>spil</a:t>
            </a:r>
          </a:p>
          <a:p>
            <a:pPr lvl="1"/>
            <a:r>
              <a:rPr lang="da-DK" smtClean="0"/>
              <a:t>Spil som undervisningsmetode, </a:t>
            </a:r>
            <a:r>
              <a:rPr lang="da-DK" i="1" smtClean="0"/>
              <a:t>ABCity, Global Conflicts</a:t>
            </a:r>
            <a:endParaRPr lang="da-DK" smtClean="0"/>
          </a:p>
          <a:p>
            <a:endParaRPr lang="da-DK"/>
          </a:p>
          <a:p>
            <a:r>
              <a:rPr lang="da-DK" b="1" smtClean="0"/>
              <a:t>Undervisning </a:t>
            </a:r>
            <a:r>
              <a:rPr lang="da-DK" b="1" i="1" smtClean="0"/>
              <a:t>i design af </a:t>
            </a:r>
            <a:r>
              <a:rPr lang="da-DK" b="1" smtClean="0"/>
              <a:t>spil</a:t>
            </a:r>
          </a:p>
          <a:p>
            <a:pPr lvl="1"/>
            <a:r>
              <a:rPr lang="da-DK" smtClean="0"/>
              <a:t>Spildesign som problemløsningsmetode (UCC) eller som kreativ produktionsproces (fx </a:t>
            </a:r>
            <a:r>
              <a:rPr lang="da-DK" i="1" smtClean="0"/>
              <a:t>Game Globe</a:t>
            </a:r>
            <a:r>
              <a:rPr lang="da-DK" smtClean="0"/>
              <a:t>)</a:t>
            </a:r>
          </a:p>
          <a:p>
            <a:pPr lvl="1"/>
            <a:endParaRPr lang="da-DK" smtClean="0"/>
          </a:p>
          <a:p>
            <a:r>
              <a:rPr lang="da-DK" b="1"/>
              <a:t>Gamification</a:t>
            </a:r>
            <a:r>
              <a:rPr lang="da-DK"/>
              <a:t> – </a:t>
            </a:r>
            <a:r>
              <a:rPr lang="da-DK" b="1" i="1"/>
              <a:t>pædagogisk brug af spilelementer</a:t>
            </a:r>
          </a:p>
          <a:p>
            <a:pPr lvl="1"/>
            <a:r>
              <a:rPr lang="da-DK" smtClean="0"/>
              <a:t>Quest </a:t>
            </a:r>
            <a:r>
              <a:rPr lang="da-DK"/>
              <a:t>2 Learn (NYC), Columbus Skolen</a:t>
            </a:r>
          </a:p>
          <a:p>
            <a:pPr lvl="1"/>
            <a:endParaRPr lang="da-DK" smtClean="0"/>
          </a:p>
          <a:p>
            <a:pPr marL="118872" indent="0">
              <a:buNone/>
            </a:pPr>
            <a:endParaRPr lang="en-US"/>
          </a:p>
        </p:txBody>
      </p:sp>
    </p:spTree>
    <p:extLst>
      <p:ext uri="{BB962C8B-B14F-4D97-AF65-F5344CB8AC3E}">
        <p14:creationId xmlns:p14="http://schemas.microsoft.com/office/powerpoint/2010/main" val="3170530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5587</TotalTime>
  <Words>1473</Words>
  <Application>Microsoft Office PowerPoint</Application>
  <PresentationFormat>Skærmshow (4:3)</PresentationFormat>
  <Paragraphs>320</Paragraphs>
  <Slides>29</Slides>
  <Notes>11</Notes>
  <HiddenSlides>0</HiddenSlides>
  <MMClips>0</MMClips>
  <ScaleCrop>false</ScaleCrop>
  <HeadingPairs>
    <vt:vector size="4" baseType="variant">
      <vt:variant>
        <vt:lpstr>Tema</vt:lpstr>
      </vt:variant>
      <vt:variant>
        <vt:i4>1</vt:i4>
      </vt:variant>
      <vt:variant>
        <vt:lpstr>Diastitler</vt:lpstr>
      </vt:variant>
      <vt:variant>
        <vt:i4>29</vt:i4>
      </vt:variant>
    </vt:vector>
  </HeadingPairs>
  <TitlesOfParts>
    <vt:vector size="30" baseType="lpstr">
      <vt:lpstr>Module</vt:lpstr>
      <vt:lpstr>Brug af digitale spil i fagene </vt:lpstr>
      <vt:lpstr>To do</vt:lpstr>
      <vt:lpstr>EU Kids online (2012)</vt:lpstr>
      <vt:lpstr>Primære aktiviteter på nettet</vt:lpstr>
      <vt:lpstr>PowerPoint-præsentation</vt:lpstr>
      <vt:lpstr>Faglig brug af it</vt:lpstr>
      <vt:lpstr>PowerPoint-præsentation</vt:lpstr>
      <vt:lpstr>Digitale spiltyper</vt:lpstr>
      <vt:lpstr>Spildidaktik – fire tilgange</vt:lpstr>
      <vt:lpstr>Ex 1: ABCity</vt:lpstr>
      <vt:lpstr>Ex 2: Dragon Box (link)</vt:lpstr>
      <vt:lpstr>Ex 3: ”Gamification”</vt:lpstr>
      <vt:lpstr>Morale: Spil er mindst 2 ting!</vt:lpstr>
      <vt:lpstr>Spilmekanikker     Spildynamikker</vt:lpstr>
      <vt:lpstr>Spilformater (analoge + digitale)</vt:lpstr>
      <vt:lpstr>[scenarier]</vt:lpstr>
      <vt:lpstr>PowerPoint-præsentation</vt:lpstr>
      <vt:lpstr>Ex 4: Minecraft</vt:lpstr>
      <vt:lpstr>Computerspil i dansk</vt:lpstr>
      <vt:lpstr>Paratekster rundt om Minecraft</vt:lpstr>
      <vt:lpstr>Faglig refleksion gennem</vt:lpstr>
      <vt:lpstr>Didaktisk iscenesættelse</vt:lpstr>
      <vt:lpstr>PowerPoint-præsentation</vt:lpstr>
      <vt:lpstr>Spil, viden og stilladsering</vt:lpstr>
      <vt:lpstr>Spildesign som problemløsning</vt:lpstr>
      <vt:lpstr>Quest 2 Learn skolen – NYC link</vt:lpstr>
      <vt:lpstr>PowerPoint-præsentation</vt:lpstr>
      <vt:lpstr>Diskussion</vt:lpstr>
      <vt:lpstr>Nysgerrig efter mere?!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Gamification #1</dc:title>
  <dc:creator>Thorkild Hanghøj</dc:creator>
  <cp:lastModifiedBy>Søren Ildved</cp:lastModifiedBy>
  <cp:revision>202</cp:revision>
  <dcterms:created xsi:type="dcterms:W3CDTF">2013-09-26T11:23:10Z</dcterms:created>
  <dcterms:modified xsi:type="dcterms:W3CDTF">2013-11-11T10:10:50Z</dcterms:modified>
</cp:coreProperties>
</file>