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90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4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8A872-014B-47A8-BBED-3AABFA064A34}" type="datetimeFigureOut">
              <a:rPr lang="da-DK" smtClean="0"/>
              <a:t>11-11-2013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78AFE-9C45-4E46-B2B9-2BB231CCC8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483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Hvis man er en digital kommune er det analoge ikke en mulighed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8BF6F-2135-4A8E-B697-635043CDC76F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2825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Hvis man er en digital kommune er det analoge ikke en mulighed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8BF6F-2135-4A8E-B697-635043CDC76F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9076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Hvis man er en digital kommune er det analoge ikke en mulighed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8BF6F-2135-4A8E-B697-635043CDC76F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060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Hvis man er en digital kommune er det analoge ikke en mulighed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8BF6F-2135-4A8E-B697-635043CDC76F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74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4C01-C3B1-48E2-ACDB-F7BB3E5A82E5}" type="datetimeFigureOut">
              <a:rPr lang="da-DK" smtClean="0"/>
              <a:t>11-11-2013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4D2F-F5D6-444C-9D0A-65CA069EA1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8410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4C01-C3B1-48E2-ACDB-F7BB3E5A82E5}" type="datetimeFigureOut">
              <a:rPr lang="da-DK" smtClean="0"/>
              <a:t>11-11-2013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4D2F-F5D6-444C-9D0A-65CA069EA1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025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4C01-C3B1-48E2-ACDB-F7BB3E5A82E5}" type="datetimeFigureOut">
              <a:rPr lang="da-DK" smtClean="0"/>
              <a:t>11-11-2013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4D2F-F5D6-444C-9D0A-65CA069EA1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632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4C01-C3B1-48E2-ACDB-F7BB3E5A82E5}" type="datetimeFigureOut">
              <a:rPr lang="da-DK" smtClean="0"/>
              <a:t>11-11-2013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4D2F-F5D6-444C-9D0A-65CA069EA1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103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4C01-C3B1-48E2-ACDB-F7BB3E5A82E5}" type="datetimeFigureOut">
              <a:rPr lang="da-DK" smtClean="0"/>
              <a:t>11-11-2013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4D2F-F5D6-444C-9D0A-65CA069EA1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397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4C01-C3B1-48E2-ACDB-F7BB3E5A82E5}" type="datetimeFigureOut">
              <a:rPr lang="da-DK" smtClean="0"/>
              <a:t>11-11-2013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4D2F-F5D6-444C-9D0A-65CA069EA1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827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4C01-C3B1-48E2-ACDB-F7BB3E5A82E5}" type="datetimeFigureOut">
              <a:rPr lang="da-DK" smtClean="0"/>
              <a:t>11-11-2013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4D2F-F5D6-444C-9D0A-65CA069EA1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204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4C01-C3B1-48E2-ACDB-F7BB3E5A82E5}" type="datetimeFigureOut">
              <a:rPr lang="da-DK" smtClean="0"/>
              <a:t>11-11-2013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4D2F-F5D6-444C-9D0A-65CA069EA1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557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4C01-C3B1-48E2-ACDB-F7BB3E5A82E5}" type="datetimeFigureOut">
              <a:rPr lang="da-DK" smtClean="0"/>
              <a:t>11-11-2013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4D2F-F5D6-444C-9D0A-65CA069EA1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135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4C01-C3B1-48E2-ACDB-F7BB3E5A82E5}" type="datetimeFigureOut">
              <a:rPr lang="da-DK" smtClean="0"/>
              <a:t>11-11-2013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4D2F-F5D6-444C-9D0A-65CA069EA1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1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4C01-C3B1-48E2-ACDB-F7BB3E5A82E5}" type="datetimeFigureOut">
              <a:rPr lang="da-DK" smtClean="0"/>
              <a:t>11-11-2013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4D2F-F5D6-444C-9D0A-65CA069EA1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52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44C01-C3B1-48E2-ACDB-F7BB3E5A82E5}" type="datetimeFigureOut">
              <a:rPr lang="da-DK" smtClean="0"/>
              <a:t>11-11-2013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4D2F-F5D6-444C-9D0A-65CA069EA1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831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 descr="http://www.rundetaarn.dk/dansk/observatorium/grafik/sorth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4" y="-221435"/>
            <a:ext cx="12243485" cy="7192108"/>
          </a:xfrm>
          <a:prstGeom prst="rect">
            <a:avLst/>
          </a:prstGeom>
          <a:blipFill dpi="0" rotWithShape="1">
            <a:blip r:embed="rId3">
              <a:alphaModFix amt="7300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33000"/>
              </a:srgbClr>
            </a:outerShdw>
          </a:effectLst>
          <a:extLst/>
        </p:spPr>
      </p:pic>
      <p:sp>
        <p:nvSpPr>
          <p:cNvPr id="5" name="Rektangel 4"/>
          <p:cNvSpPr/>
          <p:nvPr/>
        </p:nvSpPr>
        <p:spPr>
          <a:xfrm>
            <a:off x="0" y="678050"/>
            <a:ext cx="12191999" cy="1200329"/>
          </a:xfrm>
          <a:prstGeom prst="rect">
            <a:avLst/>
          </a:prstGeom>
          <a:solidFill>
            <a:schemeClr val="tx1">
              <a:alpha val="2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sz="4000" b="1" dirty="0">
                <a:solidFill>
                  <a:schemeClr val="bg1"/>
                </a:solidFill>
                <a:latin typeface="Albertsthal Typewriter" panose="02000500000000000000" pitchFamily="2" charset="0"/>
              </a:rPr>
              <a:t>Vadesteder, ventetider og sorte </a:t>
            </a:r>
            <a:r>
              <a:rPr lang="da-DK" sz="4000" b="1" dirty="0" smtClean="0">
                <a:solidFill>
                  <a:schemeClr val="bg1"/>
                </a:solidFill>
                <a:latin typeface="Albertsthal Typewriter" panose="02000500000000000000" pitchFamily="2" charset="0"/>
              </a:rPr>
              <a:t>huller</a:t>
            </a:r>
          </a:p>
          <a:p>
            <a:r>
              <a:rPr lang="da-DK" sz="3200" b="1" dirty="0">
                <a:solidFill>
                  <a:schemeClr val="bg1"/>
                </a:solidFill>
                <a:latin typeface="Albertsthal Typewriter" panose="02000500000000000000" pitchFamily="2" charset="0"/>
              </a:rPr>
              <a:t> </a:t>
            </a:r>
            <a:r>
              <a:rPr lang="da-DK" sz="3200" b="1" dirty="0" smtClean="0">
                <a:solidFill>
                  <a:schemeClr val="bg1"/>
                </a:solidFill>
                <a:latin typeface="Albertsthal Typewriter" panose="02000500000000000000" pitchFamily="2" charset="0"/>
              </a:rPr>
              <a:t> - digitale </a:t>
            </a:r>
            <a:r>
              <a:rPr lang="da-DK" sz="3200" b="1" dirty="0">
                <a:solidFill>
                  <a:schemeClr val="bg1"/>
                </a:solidFill>
                <a:latin typeface="Albertsthal Typewriter" panose="02000500000000000000" pitchFamily="2" charset="0"/>
              </a:rPr>
              <a:t>læremiddelkulturer på vej i skolen</a:t>
            </a:r>
            <a:r>
              <a:rPr lang="da-DK" sz="3200" b="1" dirty="0" smtClean="0">
                <a:solidFill>
                  <a:schemeClr val="bg1"/>
                </a:solidFill>
                <a:latin typeface="Albertsthal Typewriter" panose="02000500000000000000" pitchFamily="2" charset="0"/>
              </a:rPr>
              <a:t>.</a:t>
            </a:r>
            <a:endParaRPr lang="da-DK" sz="3200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-25744" y="4695196"/>
            <a:ext cx="12573000" cy="41549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da-DK" sz="2100" dirty="0" smtClean="0">
                <a:solidFill>
                  <a:schemeClr val="bg1"/>
                </a:solidFill>
                <a:latin typeface="Albertsthal Typewriter" panose="02000500000000000000" pitchFamily="2" charset="0"/>
              </a:rPr>
              <a:t>     rene </a:t>
            </a:r>
            <a:r>
              <a:rPr lang="da-DK" sz="2100" dirty="0">
                <a:solidFill>
                  <a:schemeClr val="bg1"/>
                </a:solidFill>
                <a:latin typeface="Albertsthal Typewriter" panose="02000500000000000000" pitchFamily="2" charset="0"/>
              </a:rPr>
              <a:t>b</a:t>
            </a:r>
            <a:r>
              <a:rPr lang="da-DK" sz="2100" dirty="0" smtClean="0">
                <a:solidFill>
                  <a:schemeClr val="bg1"/>
                </a:solidFill>
                <a:latin typeface="Albertsthal Typewriter" panose="02000500000000000000" pitchFamily="2" charset="0"/>
              </a:rPr>
              <a:t> </a:t>
            </a:r>
            <a:r>
              <a:rPr lang="da-DK" sz="2100" dirty="0" err="1" smtClean="0">
                <a:solidFill>
                  <a:schemeClr val="bg1"/>
                </a:solidFill>
                <a:latin typeface="Albertsthal Typewriter" panose="02000500000000000000" pitchFamily="2" charset="0"/>
              </a:rPr>
              <a:t>christiansen</a:t>
            </a:r>
            <a:r>
              <a:rPr lang="da-DK" sz="2100" dirty="0">
                <a:solidFill>
                  <a:schemeClr val="bg1"/>
                </a:solidFill>
                <a:latin typeface="Albertsthal Typewriter" panose="02000500000000000000" pitchFamily="2" charset="0"/>
              </a:rPr>
              <a:t> </a:t>
            </a:r>
            <a:r>
              <a:rPr lang="da-DK" sz="2100" dirty="0" smtClean="0">
                <a:solidFill>
                  <a:schemeClr val="bg1"/>
                </a:solidFill>
                <a:latin typeface="Albertsthal Typewriter" panose="02000500000000000000" pitchFamily="2" charset="0"/>
              </a:rPr>
              <a:t>forskningsprogram for teknologi og uddannelsesdesign</a:t>
            </a:r>
            <a:endParaRPr lang="da-DK" sz="2100" dirty="0">
              <a:solidFill>
                <a:schemeClr val="bg1"/>
              </a:solidFill>
              <a:latin typeface="Albertsthal Typewriter" panose="02000500000000000000" pitchFamily="2" charset="0"/>
            </a:endParaRPr>
          </a:p>
        </p:txBody>
      </p:sp>
      <p:pic>
        <p:nvPicPr>
          <p:cNvPr id="8" name="Picture 2" descr="http://blogs.uct.ac.za/gallery/1169/5_by-nc-s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653" y="5835572"/>
            <a:ext cx="3003576" cy="105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lede 1" descr="Beskrivelse: Læremidd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85" y="5631257"/>
            <a:ext cx="2024979" cy="96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 descr="Beskrivelse: educationlab-logo(RGB)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79" y="5757763"/>
            <a:ext cx="1866717" cy="711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ladsholder til indhold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257" y="5466760"/>
            <a:ext cx="3730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frundet rektangel 12"/>
          <p:cNvSpPr/>
          <p:nvPr/>
        </p:nvSpPr>
        <p:spPr>
          <a:xfrm>
            <a:off x="5080635" y="5871979"/>
            <a:ext cx="4684713" cy="9128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b="1" kern="800" dirty="0">
                <a:solidFill>
                  <a:schemeClr val="tx1"/>
                </a:solidFill>
                <a:latin typeface="Albertsthal Typewriter" panose="02000500000000000000" pitchFamily="2" charset="0"/>
                <a:ea typeface="DFKai-SB" pitchFamily="65" charset="-120"/>
              </a:rPr>
              <a:t>overgang.wikispaces.com</a:t>
            </a:r>
          </a:p>
        </p:txBody>
      </p:sp>
    </p:spTree>
    <p:extLst>
      <p:ext uri="{BB962C8B-B14F-4D97-AF65-F5344CB8AC3E}">
        <p14:creationId xmlns:p14="http://schemas.microsoft.com/office/powerpoint/2010/main" val="244110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QUEhQUFBQVFBQUFRQVFBQUFRQUFBQWFhQUFBQYHCggGBolHBQUITEhJSkrLi4uFx8zODMsNygtLisBCgoKBQUFDgUFDisZExkrKysrKysrKysrKysrKysrKysrKysrKysrKysrKysrKysrKysrKysrKysrKysrKysrK//AABEIAMIBAwMBIgACEQEDEQH/xAAaAAADAQEBAQAAAAAAAAAAAAACAwQBAAUH/8QAMxAAAgEDAgQEBAUEAwAAAAAAAAECAxEhBDESQVFhE3GBkaGxwfAUIjJC0QVS4fGSotL/xAAUAQEAAAAAAAAAAAAAAAAAAAAA/8QAFBEBAAAAAAAAAAAAAAAAAAAAAP/aAAwDAQACEQMRAD8A+sPSy5m1NM3a+3MsYuELtsBkEkrI1C5pggOO4RFSuo7uxHW/qn9qv3YHpoRU1EY8/RHlvUzlu8dNjfES3Aqnruit8WJqVm92DQg5XsiuGkXPIE1KL5Itp6XqMgrbDYMDI0ktkNsY2DUqWywO1H6WSRMr6nq7diaVcC2VRLcTUrN8+FfEhq13yx8/cTCbbAtVRcld9WJlO4yELCUgGwjfCKIqMMfqn8v4JadZ8sL4jtPDmBT4/D5vb+QlHhi3+6eF2v8AdxdGlxTV9l8X0GVanFJvlHC8+bAmiregytmL73ZqgKUstAJoqzuejCF1cljS+ZWpYsAprcVF5HVI4FRdmAfgx5xj7I78NB7wj/xQUWdUngBcoR5RXsjjrHAVVaiOpz9upHqJZ2eCWtV2+QHpVdbFd32I6laUtvy+WSSMiyjB8k/b6gTPSN5bv6mx09uR6Hgu13jzZkaN92B57u8Rz8kHT0fXLL/DXSwVOKQHUqfCgzrnAYamLq1bLJLOvfyArq6pIgray/f5CatS5O2Axy5sY2TxdyhRvsBO3cfThYOjpnzHqmkAMXginUu2ltfLHarUYstjdJpuJJvEF/2fYB2kocWdor49kWz8sdA6OeyWyBauwM1FTghjd4Xm+YMIWjYVN8Um+UWkvR7/AH0KQBSIZIrlLZCpQuA/T7WZtV8K+QEGbxcT8gMjNs2McnNWHU0AucrImlIZqVdroLcbbgdxmAtnAVJjIUY80vYUpJWbMlWlLbCAplUhHouyRPW1/RCXEDwAMc+J5v7lqXCkkTUYWf1HTbA1zZjqAgylbcChyJa+sttliq1Ry2wiWdN/bAOVdvfI2mna7wjqNG3d/BFH4a+X/gCHiTe1zoadv9tvU9KNNLYKMeoCdNoVzHzSisI6pqUkefq9ZfCyA+dVJHnajWN4WF8WC4zn94KtPpOHL369PIBWn0vOeXyj/wCv4PTpxbt92Bo0Ll8IpAdwpIh1NbhTfN4Q+tqFyI6T45X6YTfxsgGwhwwS9WPvgRqHyvgOEr2sAtjYmOnkbTAnrq3qBC5RVhc6MEgO1U7JM6hO6TZPOpxO3LkNoS/L5AFqJYwT2HcaEzkAJxqNAoqpewq4bjuL4wCjE5i22Y2wGcQ65I5lFOLa6fMDKtdLHMineT5t9i90YR/Vl9/4J6+r5RwgOp6d2zj5hU9Kv1Su3yXJehulyh7kr2AZSpG1LLcy7FVKdwBlqFyRJKcpff1LYUFzyFhcrASw0vUHwF5+ZVOV9gPDABI1INw6ZHUaaWXl9FyAOlCy7kup1Df5Y+rKKkbnQ0yAinTssteQeni9rdx9aC6D4YV+wEFSneWSmnSiksk1avuyeE77genOHsbSQiNRpK3QKNfqvYB+LnmavVNu0cL4sonVvcjYA01Yd4nxAih9PTOQA3MWS2OiS3dwnQXQCKxxX4COAmc7uyMeDVCwDYGyZ0Lt2R0IXfzY5VVHEVd9QDVKMcvcVKu/2+5zpN5kx1FJbL15gTRoSeX7sB0Ffqz0HITGP5gNlLhVkbplu/T+RM4NyK4wsgCQUYgpHSnyQGuVnYRKVxigbCkAmxygypUzWrAIjTsGka5A8WbcwCjTubUdg9kQ1a13ZeoHSqXdkU1ZfARRp2dztZOy8wIa+djKMcHJD6axkA08IXJm2fJHeDLoAqZ1OlfIxaWT5D46V9UAzT0Ulew7xDIxsrAsA+I5ipTEykBVxowl42cBmpfMTSp38iutZoUp25AHOHoui+rNi7bKwDq9gXWQByn2NhMWpjIIA0Lk8jRUgAX6vUtSPPi3xLzR6PDkDUHGBsYpHS7gcDfuZKQmUgHOQqUxdmzpAY6l9h9CFsiIyWyA1FZ7IAtVqb4XqztHQ5sDT0LvOx6F7AKe5BqZ3l5Fk5bktkgBpUx3FbkBx9AazwAzxb7BqqxNFWGtAatUctWu4DppinRfICr8Sn2AqMTCIbAK4DNTB4WwOOCVBnAbNgo5wYUYgZKlcXOkypHWuBHCFyuEDnNLYHxAMqCVFtnV6r8hdJN9QK6VK0kWykQU6GbXyUumgHJgTkA5A8IHXMckdY6awAEqvQWHY6wApGKndh8QNSsBVTskLq1iZTZkY9QCnUdugu2QpSRjmvuwBxQM3dgyqPkrepykA6IfET8RsQCkuhqU+Sv7ATYyFR2AOF+aOcQo1Tb9gF+EbY6VUFOT2XwAZc4HwZ/bOAFTNc+ou4mpUYD/AMT2FVa7EpmrOADUZPmV06KXcDTx+HzN1FS2EAvUSXLkbRjfAqxXo6dld8wKYJRXn8RPFu2FIyIGUIXyOdMylIOUwFOJPWrpYWX15Cq1eUsRwgI0eoGqqx0ISe+DIzS2QSq3A6bthZf3uSSmlu7voMrW+7i1BLOPQDqdaUnhWQyUXzMpPubPIC+G5qghvCCwF2CSC4TbAAEmaoo0AW8G03fCyHFXavsVwS5AS+ExtOg+o8KIGRpLm2wp1LCq1exDOUnzsu38gX+Kzjzfw6+2cA2YlhVJA2ABorp0El3Ao0rssSw30QCqa4Vbn95BUVzEeJm46GQH0qV/qNl0OiuFW5sXNgMaM4RfjAOuAbmk7A1J3JnU/Nccp3AAFh8JlrAY4jKVNL6mUl7jpJW8wJoUuK75chNRMu8RJWQhxAVTp97BRp253D4VzOUAFOLZvBbc2Uu8vbAMHF7v3wgCTXf2N4DlJftyBJSYG3SGRaEQo5yO8K/kAcFlD1EVTo27lChfmBkV3Ezi3z9OQ+aSV2RTr2y7IDZUmJqNrbLF1Ne3hY9NwqfG+T9mAp6abz9Tiq0vuxwA/h32Dp6dLccjUBsEbVnaLNTEVZXYE6KtLuhCiPoRz6AP4rtia8G+Y6j1J9ZXSx17bAJUJB/h5dAKVW/N+3+SqM1/c/ZgSy0nVlUEJ/NJ4aY1Saxb4AZWaSJZeYysmxbiB1JZKaq+gMJKCvbL2FU5tttgOhT7jaiAg2a+4AKaDeQZwW7wTPVco57sCvgAsiZ6m+6foHSlcA5Rj/o6MW+vmFGI2lJAZClbu+4cKfU5SOcwCOg7mN4EVK7V1FXdsLuAH9R1ajjp8yalp5VMyxHl/hDdN/T7Pin+aTz2X8lUmB1HTxgsLPXmZKXVgVZu24kB3jI4XGGDgGpPqjrPqdJmRYGNM5INMK4CuDJTSp2TYLHTwkBtJYJfD4ndrf5DqtRcNuplNAEqcVskLq0VZ9xqkKc7vyAXS0luYc8YuFOrYRKp/vmBlvTzFuoltl/AyULnRpgFwt7jKEMnWGQQDGweI0FIAK8U0l7kTp2Lq+xPNcwFRiMprJhsXYA+M6E8gwidNWYFEGbwgQGWA5q7sBo6VuJ88IoUbX9vM1R4Y5xu32AXUZNU1CXd9DK2qv8Ap26iVBAMjO+4qrU5DGrLAiVMB1OsrIwbS0+EcBrNSCUFzM4unuAUkZLAcGBVWQNUzq1RthxidGF7t9QF04uUuyRS0ZCJ01gBFWq0gqasu4E45Q1ASuJtmMRt0Ao4NyM3AOmMbAigmBwcULuOQCtQhEUOr/QTTAXLB1PcZVjzBigHQQivuVLYRUWQGaWN1cpirCqWFbnuwK2oUdvzPkltfq2BRKaS4pYS+Z4ut1MqsrZUVy+rH1uKcsvYHUrhwsbALUTJSa+iDjshbV2A1TB422cxump5QFkWcMsjgJKn6kFI44BsNgmccBsAjjgGUzKxxwE0t0GccAj+WajjgOYVNZMOAfbIEzjgBp7lBhwCq24mmccAcxdM44CikT0v2+hxwAah5Xdu/cF7o44BlPcTrNzjgBfL0MW7NOA4opbo44Cs444D/9k="/>
          <p:cNvSpPr>
            <a:spLocks noChangeAspect="1" noChangeArrowheads="1"/>
          </p:cNvSpPr>
          <p:nvPr/>
        </p:nvSpPr>
        <p:spPr bwMode="auto">
          <a:xfrm>
            <a:off x="155575" y="-144463"/>
            <a:ext cx="6456240" cy="645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2056" name="Picture 8" descr="http://th02.deviantart.net/fs5/PRE/i/2005/119/c/a/lined_paper_by_LL_st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2955"/>
            <a:ext cx="12192001" cy="688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250832" y="0"/>
            <a:ext cx="9800492" cy="1325563"/>
          </a:xfrm>
        </p:spPr>
        <p:txBody>
          <a:bodyPr>
            <a:normAutofit/>
          </a:bodyPr>
          <a:lstStyle/>
          <a:p>
            <a:r>
              <a:rPr lang="da-DK" dirty="0" smtClean="0">
                <a:latin typeface="Albertsthal Typewriter" panose="02000500000000000000" pitchFamily="2" charset="0"/>
              </a:rPr>
              <a:t>Den papirløse skole</a:t>
            </a:r>
            <a:endParaRPr lang="da-DK" dirty="0">
              <a:latin typeface="Albertsthal Typewriter" panose="02000500000000000000" pitchFamily="2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9447338" y="6221996"/>
            <a:ext cx="2744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>
                <a:latin typeface="Albertsthal Typewriter" panose="02000500000000000000" pitchFamily="2" charset="0"/>
              </a:rPr>
              <a:t>Carlsen et. al. 2013</a:t>
            </a:r>
            <a:endParaRPr lang="da-DK" dirty="0"/>
          </a:p>
        </p:txBody>
      </p:sp>
      <p:pic>
        <p:nvPicPr>
          <p:cNvPr id="2058" name="Picture 10" descr="https://encrypted-tbn2.gstatic.com/images?q=tbn:ANd9GcR4Xwi5nWMyTsnDjzM0qxzpfCjQg-1YOjkKOpXOZOyfPcVnB0X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94412"/>
            <a:ext cx="1109345" cy="156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rileyblakedesigns.com/media/uploads/2011/07/19/images/Printer_Icon_w_transparent_backgroun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044" y="2217729"/>
            <a:ext cx="3018588" cy="301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://triangulations.files.wordpress.com/2010/06/no-sig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72" y="985244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QUEhQUFBQVFBQUFRQVFBQUFRQUFBQWFhQUFBQYHCggGBolHBQUITEhJSkrLi4uFx8zODMsNygtLisBCgoKBQUFDgUFDisZExkrKysrKysrKysrKysrKysrKysrKysrKysrKysrKysrKysrKysrKysrKysrKysrKysrK//AABEIAMIBAwMBIgACEQEDEQH/xAAaAAADAQEBAQAAAAAAAAAAAAACAwQBAAUH/8QAMxAAAgEDAgQEBAUEAwAAAAAAAAECAxEhBDESQVFhE3GBkaGxwfAUIjJC0QVS4fGSotL/xAAUAQEAAAAAAAAAAAAAAAAAAAAA/8QAFBEBAAAAAAAAAAAAAAAAAAAAAP/aAAwDAQACEQMRAD8A+sPSy5m1NM3a+3MsYuELtsBkEkrI1C5pggOO4RFSuo7uxHW/qn9qv3YHpoRU1EY8/RHlvUzlu8dNjfES3Aqnruit8WJqVm92DQg5XsiuGkXPIE1KL5Itp6XqMgrbDYMDI0ktkNsY2DUqWywO1H6WSRMr6nq7diaVcC2VRLcTUrN8+FfEhq13yx8/cTCbbAtVRcld9WJlO4yELCUgGwjfCKIqMMfqn8v4JadZ8sL4jtPDmBT4/D5vb+QlHhi3+6eF2v8AdxdGlxTV9l8X0GVanFJvlHC8+bAmiregytmL73ZqgKUstAJoqzuejCF1cljS+ZWpYsAprcVF5HVI4FRdmAfgx5xj7I78NB7wj/xQUWdUngBcoR5RXsjjrHAVVaiOpz9upHqJZ2eCWtV2+QHpVdbFd32I6laUtvy+WSSMiyjB8k/b6gTPSN5bv6mx09uR6Hgu13jzZkaN92B57u8Rz8kHT0fXLL/DXSwVOKQHUqfCgzrnAYamLq1bLJLOvfyArq6pIgray/f5CatS5O2Axy5sY2TxdyhRvsBO3cfThYOjpnzHqmkAMXginUu2ltfLHarUYstjdJpuJJvEF/2fYB2kocWdor49kWz8sdA6OeyWyBauwM1FTghjd4Xm+YMIWjYVN8Um+UWkvR7/AH0KQBSIZIrlLZCpQuA/T7WZtV8K+QEGbxcT8gMjNs2McnNWHU0AucrImlIZqVdroLcbbgdxmAtnAVJjIUY80vYUpJWbMlWlLbCAplUhHouyRPW1/RCXEDwAMc+J5v7lqXCkkTUYWf1HTbA1zZjqAgylbcChyJa+sttliq1Ry2wiWdN/bAOVdvfI2mna7wjqNG3d/BFH4a+X/gCHiTe1zoadv9tvU9KNNLYKMeoCdNoVzHzSisI6pqUkefq9ZfCyA+dVJHnajWN4WF8WC4zn94KtPpOHL369PIBWn0vOeXyj/wCv4PTpxbt92Bo0Ll8IpAdwpIh1NbhTfN4Q+tqFyI6T45X6YTfxsgGwhwwS9WPvgRqHyvgOEr2sAtjYmOnkbTAnrq3qBC5RVhc6MEgO1U7JM6hO6TZPOpxO3LkNoS/L5AFqJYwT2HcaEzkAJxqNAoqpewq4bjuL4wCjE5i22Y2wGcQ65I5lFOLa6fMDKtdLHMineT5t9i90YR/Vl9/4J6+r5RwgOp6d2zj5hU9Kv1Su3yXJehulyh7kr2AZSpG1LLcy7FVKdwBlqFyRJKcpff1LYUFzyFhcrASw0vUHwF5+ZVOV9gPDABI1INw6ZHUaaWXl9FyAOlCy7kup1Df5Y+rKKkbnQ0yAinTssteQeni9rdx9aC6D4YV+wEFSneWSmnSiksk1avuyeE77genOHsbSQiNRpK3QKNfqvYB+LnmavVNu0cL4sonVvcjYA01Yd4nxAih9PTOQA3MWS2OiS3dwnQXQCKxxX4COAmc7uyMeDVCwDYGyZ0Lt2R0IXfzY5VVHEVd9QDVKMcvcVKu/2+5zpN5kx1FJbL15gTRoSeX7sB0Ffqz0HITGP5gNlLhVkbplu/T+RM4NyK4wsgCQUYgpHSnyQGuVnYRKVxigbCkAmxygypUzWrAIjTsGka5A8WbcwCjTubUdg9kQ1a13ZeoHSqXdkU1ZfARRp2dztZOy8wIa+djKMcHJD6axkA08IXJm2fJHeDLoAqZ1OlfIxaWT5D46V9UAzT0Ulew7xDIxsrAsA+I5ipTEykBVxowl42cBmpfMTSp38iutZoUp25AHOHoui+rNi7bKwDq9gXWQByn2NhMWpjIIA0Lk8jRUgAX6vUtSPPi3xLzR6PDkDUHGBsYpHS7gcDfuZKQmUgHOQqUxdmzpAY6l9h9CFsiIyWyA1FZ7IAtVqb4XqztHQ5sDT0LvOx6F7AKe5BqZ3l5Fk5bktkgBpUx3FbkBx9AazwAzxb7BqqxNFWGtAatUctWu4DppinRfICr8Sn2AqMTCIbAK4DNTB4WwOOCVBnAbNgo5wYUYgZKlcXOkypHWuBHCFyuEDnNLYHxAMqCVFtnV6r8hdJN9QK6VK0kWykQU6GbXyUumgHJgTkA5A8IHXMckdY6awAEqvQWHY6wApGKndh8QNSsBVTskLq1iZTZkY9QCnUdugu2QpSRjmvuwBxQM3dgyqPkrepykA6IfET8RsQCkuhqU+Sv7ATYyFR2AOF+aOcQo1Tb9gF+EbY6VUFOT2XwAZc4HwZ/bOAFTNc+ou4mpUYD/AMT2FVa7EpmrOADUZPmV06KXcDTx+HzN1FS2EAvUSXLkbRjfAqxXo6dld8wKYJRXn8RPFu2FIyIGUIXyOdMylIOUwFOJPWrpYWX15Cq1eUsRwgI0eoGqqx0ISe+DIzS2QSq3A6bthZf3uSSmlu7voMrW+7i1BLOPQDqdaUnhWQyUXzMpPubPIC+G5qghvCCwF2CSC4TbAAEmaoo0AW8G03fCyHFXavsVwS5AS+ExtOg+o8KIGRpLm2wp1LCq1exDOUnzsu38gX+Kzjzfw6+2cA2YlhVJA2ABorp0El3Ao0rssSw30QCqa4Vbn95BUVzEeJm46GQH0qV/qNl0OiuFW5sXNgMaM4RfjAOuAbmk7A1J3JnU/Nccp3AAFh8JlrAY4jKVNL6mUl7jpJW8wJoUuK75chNRMu8RJWQhxAVTp97BRp253D4VzOUAFOLZvBbc2Uu8vbAMHF7v3wgCTXf2N4DlJftyBJSYG3SGRaEQo5yO8K/kAcFlD1EVTo27lChfmBkV3Ezi3z9OQ+aSV2RTr2y7IDZUmJqNrbLF1Ne3hY9NwqfG+T9mAp6abz9Tiq0vuxwA/h32Dp6dLccjUBsEbVnaLNTEVZXYE6KtLuhCiPoRz6AP4rtia8G+Y6j1J9ZXSx17bAJUJB/h5dAKVW/N+3+SqM1/c/ZgSy0nVlUEJ/NJ4aY1Saxb4AZWaSJZeYysmxbiB1JZKaq+gMJKCvbL2FU5tttgOhT7jaiAg2a+4AKaDeQZwW7wTPVco57sCvgAsiZ6m+6foHSlcA5Rj/o6MW+vmFGI2lJAZClbu+4cKfU5SOcwCOg7mN4EVK7V1FXdsLuAH9R1ajjp8yalp5VMyxHl/hDdN/T7Pin+aTz2X8lUmB1HTxgsLPXmZKXVgVZu24kB3jI4XGGDgGpPqjrPqdJmRYGNM5INMK4CuDJTSp2TYLHTwkBtJYJfD4ndrf5DqtRcNuplNAEqcVskLq0VZ9xqkKc7vyAXS0luYc8YuFOrYRKp/vmBlvTzFuoltl/AyULnRpgFwt7jKEMnWGQQDGweI0FIAK8U0l7kTp2Lq+xPNcwFRiMprJhsXYA+M6E8gwidNWYFEGbwgQGWA5q7sBo6VuJ88IoUbX9vM1R4Y5xu32AXUZNU1CXd9DK2qv8Ap26iVBAMjO+4qrU5DGrLAiVMB1OsrIwbS0+EcBrNSCUFzM4unuAUkZLAcGBVWQNUzq1RthxidGF7t9QF04uUuyRS0ZCJ01gBFWq0gqasu4E45Q1ASuJtmMRt0Ao4NyM3AOmMbAigmBwcULuOQCtQhEUOr/QTTAXLB1PcZVjzBigHQQivuVLYRUWQGaWN1cpirCqWFbnuwK2oUdvzPkltfq2BRKaS4pYS+Z4ut1MqsrZUVy+rH1uKcsvYHUrhwsbALUTJSa+iDjshbV2A1TB422cxump5QFkWcMsjgJKn6kFI44BsNgmccBsAjjgGUzKxxwE0t0GccAj+WajjgOYVNZMOAfbIEzjgBp7lBhwCq24mmccAcxdM44CikT0v2+hxwAah5Xdu/cF7o44BlPcTrNzjgBfL0MW7NOA4opbo44Cs444D/9k="/>
          <p:cNvSpPr>
            <a:spLocks noChangeAspect="1" noChangeArrowheads="1"/>
          </p:cNvSpPr>
          <p:nvPr/>
        </p:nvSpPr>
        <p:spPr bwMode="auto">
          <a:xfrm>
            <a:off x="155575" y="-144463"/>
            <a:ext cx="6456240" cy="645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2056" name="Picture 8" descr="http://th02.deviantart.net/fs5/PRE/i/2005/119/c/a/lined_paper_by_LL_st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2955"/>
            <a:ext cx="12192001" cy="688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250832" y="0"/>
            <a:ext cx="9800492" cy="1325563"/>
          </a:xfrm>
        </p:spPr>
        <p:txBody>
          <a:bodyPr>
            <a:normAutofit/>
          </a:bodyPr>
          <a:lstStyle/>
          <a:p>
            <a:r>
              <a:rPr lang="da-DK" dirty="0" smtClean="0">
                <a:latin typeface="Albertsthal Typewriter" panose="02000500000000000000" pitchFamily="2" charset="0"/>
              </a:rPr>
              <a:t>Den papirløse skole</a:t>
            </a:r>
            <a:endParaRPr lang="da-DK" dirty="0">
              <a:latin typeface="Albertsthal Typewriter" panose="02000500000000000000" pitchFamily="2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9447338" y="6221996"/>
            <a:ext cx="2744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>
                <a:latin typeface="Albertsthal Typewriter" panose="02000500000000000000" pitchFamily="2" charset="0"/>
              </a:rPr>
              <a:t>Carlsen et. al. 2013</a:t>
            </a:r>
            <a:endParaRPr lang="da-DK" dirty="0"/>
          </a:p>
        </p:txBody>
      </p:sp>
      <p:sp>
        <p:nvSpPr>
          <p:cNvPr id="9" name="Rektangel 8"/>
          <p:cNvSpPr/>
          <p:nvPr/>
        </p:nvSpPr>
        <p:spPr>
          <a:xfrm>
            <a:off x="710246" y="2013021"/>
            <a:ext cx="4479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a-DK" sz="2800" dirty="0" smtClean="0">
                <a:latin typeface="Albertsthal Typewriter" panose="02000500000000000000" pitchFamily="2" charset="0"/>
              </a:rPr>
              <a:t>Didaktiske rutiner</a:t>
            </a:r>
          </a:p>
        </p:txBody>
      </p:sp>
      <p:pic>
        <p:nvPicPr>
          <p:cNvPr id="2058" name="Picture 10" descr="https://encrypted-tbn2.gstatic.com/images?q=tbn:ANd9GcR4Xwi5nWMyTsnDjzM0qxzpfCjQg-1YOjkKOpXOZOyfPcVnB0X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94412"/>
            <a:ext cx="1109345" cy="156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ladsholder til indhold 2"/>
          <p:cNvSpPr>
            <a:spLocks noGrp="1"/>
          </p:cNvSpPr>
          <p:nvPr>
            <p:ph idx="1"/>
          </p:nvPr>
        </p:nvSpPr>
        <p:spPr>
          <a:xfrm>
            <a:off x="5216711" y="1447070"/>
            <a:ext cx="6970295" cy="46168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>
                <a:solidFill>
                  <a:srgbClr val="C00000"/>
                </a:solidFill>
                <a:latin typeface="Albertsthal Typewriter" panose="02000500000000000000" pitchFamily="2" charset="0"/>
              </a:rPr>
              <a:t>”</a:t>
            </a:r>
            <a:r>
              <a:rPr lang="da-DK" i="1" dirty="0">
                <a:solidFill>
                  <a:srgbClr val="C00000"/>
                </a:solidFill>
                <a:latin typeface="Albertsthal Typewriter" panose="02000500000000000000" pitchFamily="2" charset="0"/>
              </a:rPr>
              <a:t>Da jeg ankom efter ferien, var der vældig mange problemer med overhovedet at kunne udføre mit </a:t>
            </a:r>
            <a:r>
              <a:rPr lang="da-DK" i="1" dirty="0" smtClean="0">
                <a:solidFill>
                  <a:srgbClr val="C00000"/>
                </a:solidFill>
                <a:latin typeface="Albertsthal Typewriter" panose="02000500000000000000" pitchFamily="2" charset="0"/>
              </a:rPr>
              <a:t>arbejde. For </a:t>
            </a:r>
            <a:r>
              <a:rPr lang="da-DK" i="1" dirty="0">
                <a:solidFill>
                  <a:srgbClr val="C00000"/>
                </a:solidFill>
                <a:latin typeface="Albertsthal Typewriter" panose="02000500000000000000" pitchFamily="2" charset="0"/>
              </a:rPr>
              <a:t>eksempel kunne jeg ikke printe stregkoder ud, og det skal jeg altså kunne. Der var ikke nogen </a:t>
            </a:r>
            <a:r>
              <a:rPr lang="da-DK" i="1" dirty="0" smtClean="0">
                <a:solidFill>
                  <a:srgbClr val="C00000"/>
                </a:solidFill>
                <a:latin typeface="Albertsthal Typewriter" panose="02000500000000000000" pitchFamily="2" charset="0"/>
              </a:rPr>
              <a:t>printmuligheder, der </a:t>
            </a:r>
            <a:r>
              <a:rPr lang="da-DK" i="1" dirty="0">
                <a:solidFill>
                  <a:srgbClr val="C00000"/>
                </a:solidFill>
                <a:latin typeface="Albertsthal Typewriter" panose="02000500000000000000" pitchFamily="2" charset="0"/>
              </a:rPr>
              <a:t>var en mand den anden dag, der spurgte, om det var min personlige printer, så det </a:t>
            </a:r>
            <a:r>
              <a:rPr lang="da-DK" i="1" dirty="0" smtClean="0">
                <a:solidFill>
                  <a:srgbClr val="C00000"/>
                </a:solidFill>
                <a:latin typeface="Albertsthal Typewriter" panose="02000500000000000000" pitchFamily="2" charset="0"/>
              </a:rPr>
              <a:t>skændtes vi </a:t>
            </a:r>
            <a:r>
              <a:rPr lang="da-DK" i="1" dirty="0">
                <a:solidFill>
                  <a:srgbClr val="C00000"/>
                </a:solidFill>
                <a:latin typeface="Albertsthal Typewriter" panose="02000500000000000000" pitchFamily="2" charset="0"/>
              </a:rPr>
              <a:t>om. Jeg har virkelig brug for at kunne printe forskellige ting og sager ud. Nu kan jeg så igen ved </a:t>
            </a:r>
            <a:r>
              <a:rPr lang="da-DK" i="1" dirty="0" smtClean="0">
                <a:solidFill>
                  <a:srgbClr val="C00000"/>
                </a:solidFill>
                <a:latin typeface="Albertsthal Typewriter" panose="02000500000000000000" pitchFamily="2" charset="0"/>
              </a:rPr>
              <a:t>min skrankecomputer</a:t>
            </a:r>
            <a:r>
              <a:rPr lang="da-DK" i="1" dirty="0">
                <a:solidFill>
                  <a:srgbClr val="C00000"/>
                </a:solidFill>
                <a:latin typeface="Albertsthal Typewriter" panose="02000500000000000000" pitchFamily="2" charset="0"/>
              </a:rPr>
              <a:t>.”</a:t>
            </a:r>
            <a:endParaRPr lang="da-DK" dirty="0">
              <a:solidFill>
                <a:srgbClr val="C00000"/>
              </a:solidFill>
              <a:latin typeface="Albertsthal Typewrite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QUEhQUFBQVFBQUFRQVFBQUFRQUFBQWFhQUFBQYHCggGBolHBQUITEhJSkrLi4uFx8zODMsNygtLisBCgoKBQUFDgUFDisZExkrKysrKysrKysrKysrKysrKysrKysrKysrKysrKysrKysrKysrKysrKysrKysrKysrK//AABEIAMIBAwMBIgACEQEDEQH/xAAaAAADAQEBAQAAAAAAAAAAAAACAwQBAAUH/8QAMxAAAgEDAgQEBAUEAwAAAAAAAAECAxEhBDESQVFhE3GBkaGxwfAUIjJC0QVS4fGSotL/xAAUAQEAAAAAAAAAAAAAAAAAAAAA/8QAFBEBAAAAAAAAAAAAAAAAAAAAAP/aAAwDAQACEQMRAD8A+sPSy5m1NM3a+3MsYuELtsBkEkrI1C5pggOO4RFSuo7uxHW/qn9qv3YHpoRU1EY8/RHlvUzlu8dNjfES3Aqnruit8WJqVm92DQg5XsiuGkXPIE1KL5Itp6XqMgrbDYMDI0ktkNsY2DUqWywO1H6WSRMr6nq7diaVcC2VRLcTUrN8+FfEhq13yx8/cTCbbAtVRcld9WJlO4yELCUgGwjfCKIqMMfqn8v4JadZ8sL4jtPDmBT4/D5vb+QlHhi3+6eF2v8AdxdGlxTV9l8X0GVanFJvlHC8+bAmiregytmL73ZqgKUstAJoqzuejCF1cljS+ZWpYsAprcVF5HVI4FRdmAfgx5xj7I78NB7wj/xQUWdUngBcoR5RXsjjrHAVVaiOpz9upHqJZ2eCWtV2+QHpVdbFd32I6laUtvy+WSSMiyjB8k/b6gTPSN5bv6mx09uR6Hgu13jzZkaN92B57u8Rz8kHT0fXLL/DXSwVOKQHUqfCgzrnAYamLq1bLJLOvfyArq6pIgray/f5CatS5O2Axy5sY2TxdyhRvsBO3cfThYOjpnzHqmkAMXginUu2ltfLHarUYstjdJpuJJvEF/2fYB2kocWdor49kWz8sdA6OeyWyBauwM1FTghjd4Xm+YMIWjYVN8Um+UWkvR7/AH0KQBSIZIrlLZCpQuA/T7WZtV8K+QEGbxcT8gMjNs2McnNWHU0AucrImlIZqVdroLcbbgdxmAtnAVJjIUY80vYUpJWbMlWlLbCAplUhHouyRPW1/RCXEDwAMc+J5v7lqXCkkTUYWf1HTbA1zZjqAgylbcChyJa+sttliq1Ry2wiWdN/bAOVdvfI2mna7wjqNG3d/BFH4a+X/gCHiTe1zoadv9tvU9KNNLYKMeoCdNoVzHzSisI6pqUkefq9ZfCyA+dVJHnajWN4WF8WC4zn94KtPpOHL369PIBWn0vOeXyj/wCv4PTpxbt92Bo0Ll8IpAdwpIh1NbhTfN4Q+tqFyI6T45X6YTfxsgGwhwwS9WPvgRqHyvgOEr2sAtjYmOnkbTAnrq3qBC5RVhc6MEgO1U7JM6hO6TZPOpxO3LkNoS/L5AFqJYwT2HcaEzkAJxqNAoqpewq4bjuL4wCjE5i22Y2wGcQ65I5lFOLa6fMDKtdLHMineT5t9i90YR/Vl9/4J6+r5RwgOp6d2zj5hU9Kv1Su3yXJehulyh7kr2AZSpG1LLcy7FVKdwBlqFyRJKcpff1LYUFzyFhcrASw0vUHwF5+ZVOV9gPDABI1INw6ZHUaaWXl9FyAOlCy7kup1Df5Y+rKKkbnQ0yAinTssteQeni9rdx9aC6D4YV+wEFSneWSmnSiksk1avuyeE77genOHsbSQiNRpK3QKNfqvYB+LnmavVNu0cL4sonVvcjYA01Yd4nxAih9PTOQA3MWS2OiS3dwnQXQCKxxX4COAmc7uyMeDVCwDYGyZ0Lt2R0IXfzY5VVHEVd9QDVKMcvcVKu/2+5zpN5kx1FJbL15gTRoSeX7sB0Ffqz0HITGP5gNlLhVkbplu/T+RM4NyK4wsgCQUYgpHSnyQGuVnYRKVxigbCkAmxygypUzWrAIjTsGka5A8WbcwCjTubUdg9kQ1a13ZeoHSqXdkU1ZfARRp2dztZOy8wIa+djKMcHJD6axkA08IXJm2fJHeDLoAqZ1OlfIxaWT5D46V9UAzT0Ulew7xDIxsrAsA+I5ipTEykBVxowl42cBmpfMTSp38iutZoUp25AHOHoui+rNi7bKwDq9gXWQByn2NhMWpjIIA0Lk8jRUgAX6vUtSPPi3xLzR6PDkDUHGBsYpHS7gcDfuZKQmUgHOQqUxdmzpAY6l9h9CFsiIyWyA1FZ7IAtVqb4XqztHQ5sDT0LvOx6F7AKe5BqZ3l5Fk5bktkgBpUx3FbkBx9AazwAzxb7BqqxNFWGtAatUctWu4DppinRfICr8Sn2AqMTCIbAK4DNTB4WwOOCVBnAbNgo5wYUYgZKlcXOkypHWuBHCFyuEDnNLYHxAMqCVFtnV6r8hdJN9QK6VK0kWykQU6GbXyUumgHJgTkA5A8IHXMckdY6awAEqvQWHY6wApGKndh8QNSsBVTskLq1iZTZkY9QCnUdugu2QpSRjmvuwBxQM3dgyqPkrepykA6IfET8RsQCkuhqU+Sv7ATYyFR2AOF+aOcQo1Tb9gF+EbY6VUFOT2XwAZc4HwZ/bOAFTNc+ou4mpUYD/AMT2FVa7EpmrOADUZPmV06KXcDTx+HzN1FS2EAvUSXLkbRjfAqxXo6dld8wKYJRXn8RPFu2FIyIGUIXyOdMylIOUwFOJPWrpYWX15Cq1eUsRwgI0eoGqqx0ISe+DIzS2QSq3A6bthZf3uSSmlu7voMrW+7i1BLOPQDqdaUnhWQyUXzMpPubPIC+G5qghvCCwF2CSC4TbAAEmaoo0AW8G03fCyHFXavsVwS5AS+ExtOg+o8KIGRpLm2wp1LCq1exDOUnzsu38gX+Kzjzfw6+2cA2YlhVJA2ABorp0El3Ao0rssSw30QCqa4Vbn95BUVzEeJm46GQH0qV/qNl0OiuFW5sXNgMaM4RfjAOuAbmk7A1J3JnU/Nccp3AAFh8JlrAY4jKVNL6mUl7jpJW8wJoUuK75chNRMu8RJWQhxAVTp97BRp253D4VzOUAFOLZvBbc2Uu8vbAMHF7v3wgCTXf2N4DlJftyBJSYG3SGRaEQo5yO8K/kAcFlD1EVTo27lChfmBkV3Ezi3z9OQ+aSV2RTr2y7IDZUmJqNrbLF1Ne3hY9NwqfG+T9mAp6abz9Tiq0vuxwA/h32Dp6dLccjUBsEbVnaLNTEVZXYE6KtLuhCiPoRz6AP4rtia8G+Y6j1J9ZXSx17bAJUJB/h5dAKVW/N+3+SqM1/c/ZgSy0nVlUEJ/NJ4aY1Saxb4AZWaSJZeYysmxbiB1JZKaq+gMJKCvbL2FU5tttgOhT7jaiAg2a+4AKaDeQZwW7wTPVco57sCvgAsiZ6m+6foHSlcA5Rj/o6MW+vmFGI2lJAZClbu+4cKfU5SOcwCOg7mN4EVK7V1FXdsLuAH9R1ajjp8yalp5VMyxHl/hDdN/T7Pin+aTz2X8lUmB1HTxgsLPXmZKXVgVZu24kB3jI4XGGDgGpPqjrPqdJmRYGNM5INMK4CuDJTSp2TYLHTwkBtJYJfD4ndrf5DqtRcNuplNAEqcVskLq0VZ9xqkKc7vyAXS0luYc8YuFOrYRKp/vmBlvTzFuoltl/AyULnRpgFwt7jKEMnWGQQDGweI0FIAK8U0l7kTp2Lq+xPNcwFRiMprJhsXYA+M6E8gwidNWYFEGbwgQGWA5q7sBo6VuJ88IoUbX9vM1R4Y5xu32AXUZNU1CXd9DK2qv8Ap26iVBAMjO+4qrU5DGrLAiVMB1OsrIwbS0+EcBrNSCUFzM4unuAUkZLAcGBVWQNUzq1RthxidGF7t9QF04uUuyRS0ZCJ01gBFWq0gqasu4E45Q1ASuJtmMRt0Ao4NyM3AOmMbAigmBwcULuOQCtQhEUOr/QTTAXLB1PcZVjzBigHQQivuVLYRUWQGaWN1cpirCqWFbnuwK2oUdvzPkltfq2BRKaS4pYS+Z4ut1MqsrZUVy+rH1uKcsvYHUrhwsbALUTJSa+iDjshbV2A1TB422cxump5QFkWcMsjgJKn6kFI44BsNgmccBsAjjgGUzKxxwE0t0GccAj+WajjgOYVNZMOAfbIEzjgBp7lBhwCq24mmccAcxdM44CikT0v2+hxwAah5Xdu/cF7o44BlPcTrNzjgBfL0MW7NOA4opbo44Cs444D/9k="/>
          <p:cNvSpPr>
            <a:spLocks noChangeAspect="1" noChangeArrowheads="1"/>
          </p:cNvSpPr>
          <p:nvPr/>
        </p:nvSpPr>
        <p:spPr bwMode="auto">
          <a:xfrm>
            <a:off x="155575" y="-144463"/>
            <a:ext cx="6456240" cy="645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2056" name="Picture 8" descr="http://th02.deviantart.net/fs5/PRE/i/2005/119/c/a/lined_paper_by_LL_st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2955"/>
            <a:ext cx="12192001" cy="688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250832" y="0"/>
            <a:ext cx="9800492" cy="1325563"/>
          </a:xfrm>
        </p:spPr>
        <p:txBody>
          <a:bodyPr>
            <a:normAutofit/>
          </a:bodyPr>
          <a:lstStyle/>
          <a:p>
            <a:r>
              <a:rPr lang="da-DK" dirty="0" smtClean="0">
                <a:latin typeface="Albertsthal Typewriter" panose="02000500000000000000" pitchFamily="2" charset="0"/>
              </a:rPr>
              <a:t>Den papirløse skole</a:t>
            </a:r>
            <a:endParaRPr lang="da-DK" dirty="0">
              <a:latin typeface="Albertsthal Typewriter" panose="02000500000000000000" pitchFamily="2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9447338" y="6221996"/>
            <a:ext cx="2744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>
                <a:latin typeface="Albertsthal Typewriter" panose="02000500000000000000" pitchFamily="2" charset="0"/>
              </a:rPr>
              <a:t>Carlsen et. al. 2013</a:t>
            </a:r>
            <a:endParaRPr lang="da-DK" dirty="0"/>
          </a:p>
        </p:txBody>
      </p:sp>
      <p:sp>
        <p:nvSpPr>
          <p:cNvPr id="9" name="Rektangel 8"/>
          <p:cNvSpPr/>
          <p:nvPr/>
        </p:nvSpPr>
        <p:spPr>
          <a:xfrm>
            <a:off x="710246" y="2013021"/>
            <a:ext cx="9360186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a-DK" sz="2800" dirty="0" smtClean="0">
                <a:latin typeface="Albertsthal Typewriter" panose="02000500000000000000" pitchFamily="2" charset="0"/>
              </a:rPr>
              <a:t>Didaktiske rutiner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a-DK" sz="2800" dirty="0" smtClean="0">
              <a:latin typeface="Albertsthal Typewriter" panose="020005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a-DK" sz="2800" dirty="0" smtClean="0">
                <a:latin typeface="Albertsthal Typewriter" panose="02000500000000000000" pitchFamily="2" charset="0"/>
              </a:rPr>
              <a:t>Alternativer</a:t>
            </a:r>
          </a:p>
          <a:p>
            <a:endParaRPr lang="da-DK" sz="2800" dirty="0">
              <a:latin typeface="Albertsthal Typewriter" panose="02000500000000000000" pitchFamily="2" charset="0"/>
            </a:endParaRPr>
          </a:p>
          <a:p>
            <a:endParaRPr lang="da-DK" sz="2800" dirty="0" smtClean="0">
              <a:latin typeface="Albertsthal Typewriter" panose="02000500000000000000" pitchFamily="2" charset="0"/>
            </a:endParaRPr>
          </a:p>
          <a:p>
            <a:endParaRPr lang="da-DK" sz="2800" dirty="0">
              <a:latin typeface="Albertsthal Typewriter" panose="02000500000000000000" pitchFamily="2" charset="0"/>
            </a:endParaRPr>
          </a:p>
          <a:p>
            <a:endParaRPr lang="da-DK" sz="2800" dirty="0" smtClean="0">
              <a:latin typeface="Albertsthal Typewriter" panose="02000500000000000000" pitchFamily="2" charset="0"/>
            </a:endParaRPr>
          </a:p>
          <a:p>
            <a:r>
              <a:rPr lang="da-DK" sz="3500" dirty="0" smtClean="0">
                <a:solidFill>
                  <a:srgbClr val="C00000"/>
                </a:solidFill>
                <a:latin typeface="Albertsthal Typewriter" panose="02000500000000000000" pitchFamily="2" charset="0"/>
              </a:rPr>
              <a:t>”Pædagogisk funktionsnedsættelse”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a-DK" sz="2800" dirty="0" smtClean="0">
              <a:latin typeface="Albertsthal Typewriter" panose="02000500000000000000" pitchFamily="2" charset="0"/>
            </a:endParaRPr>
          </a:p>
        </p:txBody>
      </p:sp>
      <p:pic>
        <p:nvPicPr>
          <p:cNvPr id="2058" name="Picture 10" descr="https://encrypted-tbn2.gstatic.com/images?q=tbn:ANd9GcR4Xwi5nWMyTsnDjzM0qxzpfCjQg-1YOjkKOpXOZOyfPcVnB0X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94412"/>
            <a:ext cx="1109345" cy="156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blog.sparefoot.com/wp-content/uploads/2013/08/broken_chair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4" y="1396875"/>
            <a:ext cx="4421143" cy="331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94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QUEhQUFBQVFBQUFRQVFBQUFRQUFBQWFhQUFBQYHCggGBolHBQUITEhJSkrLi4uFx8zODMsNygtLisBCgoKBQUFDgUFDisZExkrKysrKysrKysrKysrKysrKysrKysrKysrKysrKysrKysrKysrKysrKysrKysrKysrK//AABEIAMIBAwMBIgACEQEDEQH/xAAaAAADAQEBAQAAAAAAAAAAAAACAwQBAAUH/8QAMxAAAgEDAgQEBAUEAwAAAAAAAAECAxEhBDESQVFhE3GBkaGxwfAUIjJC0QVS4fGSotL/xAAUAQEAAAAAAAAAAAAAAAAAAAAA/8QAFBEBAAAAAAAAAAAAAAAAAAAAAP/aAAwDAQACEQMRAD8A+sPSy5m1NM3a+3MsYuELtsBkEkrI1C5pggOO4RFSuo7uxHW/qn9qv3YHpoRU1EY8/RHlvUzlu8dNjfES3Aqnruit8WJqVm92DQg5XsiuGkXPIE1KL5Itp6XqMgrbDYMDI0ktkNsY2DUqWywO1H6WSRMr6nq7diaVcC2VRLcTUrN8+FfEhq13yx8/cTCbbAtVRcld9WJlO4yELCUgGwjfCKIqMMfqn8v4JadZ8sL4jtPDmBT4/D5vb+QlHhi3+6eF2v8AdxdGlxTV9l8X0GVanFJvlHC8+bAmiregytmL73ZqgKUstAJoqzuejCF1cljS+ZWpYsAprcVF5HVI4FRdmAfgx5xj7I78NB7wj/xQUWdUngBcoR5RXsjjrHAVVaiOpz9upHqJZ2eCWtV2+QHpVdbFd32I6laUtvy+WSSMiyjB8k/b6gTPSN5bv6mx09uR6Hgu13jzZkaN92B57u8Rz8kHT0fXLL/DXSwVOKQHUqfCgzrnAYamLq1bLJLOvfyArq6pIgray/f5CatS5O2Axy5sY2TxdyhRvsBO3cfThYOjpnzHqmkAMXginUu2ltfLHarUYstjdJpuJJvEF/2fYB2kocWdor49kWz8sdA6OeyWyBauwM1FTghjd4Xm+YMIWjYVN8Um+UWkvR7/AH0KQBSIZIrlLZCpQuA/T7WZtV8K+QEGbxcT8gMjNs2McnNWHU0AucrImlIZqVdroLcbbgdxmAtnAVJjIUY80vYUpJWbMlWlLbCAplUhHouyRPW1/RCXEDwAMc+J5v7lqXCkkTUYWf1HTbA1zZjqAgylbcChyJa+sttliq1Ry2wiWdN/bAOVdvfI2mna7wjqNG3d/BFH4a+X/gCHiTe1zoadv9tvU9KNNLYKMeoCdNoVzHzSisI6pqUkefq9ZfCyA+dVJHnajWN4WF8WC4zn94KtPpOHL369PIBWn0vOeXyj/wCv4PTpxbt92Bo0Ll8IpAdwpIh1NbhTfN4Q+tqFyI6T45X6YTfxsgGwhwwS9WPvgRqHyvgOEr2sAtjYmOnkbTAnrq3qBC5RVhc6MEgO1U7JM6hO6TZPOpxO3LkNoS/L5AFqJYwT2HcaEzkAJxqNAoqpewq4bjuL4wCjE5i22Y2wGcQ65I5lFOLa6fMDKtdLHMineT5t9i90YR/Vl9/4J6+r5RwgOp6d2zj5hU9Kv1Su3yXJehulyh7kr2AZSpG1LLcy7FVKdwBlqFyRJKcpff1LYUFzyFhcrASw0vUHwF5+ZVOV9gPDABI1INw6ZHUaaWXl9FyAOlCy7kup1Df5Y+rKKkbnQ0yAinTssteQeni9rdx9aC6D4YV+wEFSneWSmnSiksk1avuyeE77genOHsbSQiNRpK3QKNfqvYB+LnmavVNu0cL4sonVvcjYA01Yd4nxAih9PTOQA3MWS2OiS3dwnQXQCKxxX4COAmc7uyMeDVCwDYGyZ0Lt2R0IXfzY5VVHEVd9QDVKMcvcVKu/2+5zpN5kx1FJbL15gTRoSeX7sB0Ffqz0HITGP5gNlLhVkbplu/T+RM4NyK4wsgCQUYgpHSnyQGuVnYRKVxigbCkAmxygypUzWrAIjTsGka5A8WbcwCjTubUdg9kQ1a13ZeoHSqXdkU1ZfARRp2dztZOy8wIa+djKMcHJD6axkA08IXJm2fJHeDLoAqZ1OlfIxaWT5D46V9UAzT0Ulew7xDIxsrAsA+I5ipTEykBVxowl42cBmpfMTSp38iutZoUp25AHOHoui+rNi7bKwDq9gXWQByn2NhMWpjIIA0Lk8jRUgAX6vUtSPPi3xLzR6PDkDUHGBsYpHS7gcDfuZKQmUgHOQqUxdmzpAY6l9h9CFsiIyWyA1FZ7IAtVqb4XqztHQ5sDT0LvOx6F7AKe5BqZ3l5Fk5bktkgBpUx3FbkBx9AazwAzxb7BqqxNFWGtAatUctWu4DppinRfICr8Sn2AqMTCIbAK4DNTB4WwOOCVBnAbNgo5wYUYgZKlcXOkypHWuBHCFyuEDnNLYHxAMqCVFtnV6r8hdJN9QK6VK0kWykQU6GbXyUumgHJgTkA5A8IHXMckdY6awAEqvQWHY6wApGKndh8QNSsBVTskLq1iZTZkY9QCnUdugu2QpSRjmvuwBxQM3dgyqPkrepykA6IfET8RsQCkuhqU+Sv7ATYyFR2AOF+aOcQo1Tb9gF+EbY6VUFOT2XwAZc4HwZ/bOAFTNc+ou4mpUYD/AMT2FVa7EpmrOADUZPmV06KXcDTx+HzN1FS2EAvUSXLkbRjfAqxXo6dld8wKYJRXn8RPFu2FIyIGUIXyOdMylIOUwFOJPWrpYWX15Cq1eUsRwgI0eoGqqx0ISe+DIzS2QSq3A6bthZf3uSSmlu7voMrW+7i1BLOPQDqdaUnhWQyUXzMpPubPIC+G5qghvCCwF2CSC4TbAAEmaoo0AW8G03fCyHFXavsVwS5AS+ExtOg+o8KIGRpLm2wp1LCq1exDOUnzsu38gX+Kzjzfw6+2cA2YlhVJA2ABorp0El3Ao0rssSw30QCqa4Vbn95BUVzEeJm46GQH0qV/qNl0OiuFW5sXNgMaM4RfjAOuAbmk7A1J3JnU/Nccp3AAFh8JlrAY4jKVNL6mUl7jpJW8wJoUuK75chNRMu8RJWQhxAVTp97BRp253D4VzOUAFOLZvBbc2Uu8vbAMHF7v3wgCTXf2N4DlJftyBJSYG3SGRaEQo5yO8K/kAcFlD1EVTo27lChfmBkV3Ezi3z9OQ+aSV2RTr2y7IDZUmJqNrbLF1Ne3hY9NwqfG+T9mAp6abz9Tiq0vuxwA/h32Dp6dLccjUBsEbVnaLNTEVZXYE6KtLuhCiPoRz6AP4rtia8G+Y6j1J9ZXSx17bAJUJB/h5dAKVW/N+3+SqM1/c/ZgSy0nVlUEJ/NJ4aY1Saxb4AZWaSJZeYysmxbiB1JZKaq+gMJKCvbL2FU5tttgOhT7jaiAg2a+4AKaDeQZwW7wTPVco57sCvgAsiZ6m+6foHSlcA5Rj/o6MW+vmFGI2lJAZClbu+4cKfU5SOcwCOg7mN4EVK7V1FXdsLuAH9R1ajjp8yalp5VMyxHl/hDdN/T7Pin+aTz2X8lUmB1HTxgsLPXmZKXVgVZu24kB3jI4XGGDgGpPqjrPqdJmRYGNM5INMK4CuDJTSp2TYLHTwkBtJYJfD4ndrf5DqtRcNuplNAEqcVskLq0VZ9xqkKc7vyAXS0luYc8YuFOrYRKp/vmBlvTzFuoltl/AyULnRpgFwt7jKEMnWGQQDGweI0FIAK8U0l7kTp2Lq+xPNcwFRiMprJhsXYA+M6E8gwidNWYFEGbwgQGWA5q7sBo6VuJ88IoUbX9vM1R4Y5xu32AXUZNU1CXd9DK2qv8Ap26iVBAMjO+4qrU5DGrLAiVMB1OsrIwbS0+EcBrNSCUFzM4unuAUkZLAcGBVWQNUzq1RthxidGF7t9QF04uUuyRS0ZCJ01gBFWq0gqasu4E45Q1ASuJtmMRt0Ao4NyM3AOmMbAigmBwcULuOQCtQhEUOr/QTTAXLB1PcZVjzBigHQQivuVLYRUWQGaWN1cpirCqWFbnuwK2oUdvzPkltfq2BRKaS4pYS+Z4ut1MqsrZUVy+rH1uKcsvYHUrhwsbALUTJSa+iDjshbV2A1TB422cxump5QFkWcMsjgJKn6kFI44BsNgmccBsAjjgGUzKxxwE0t0GccAj+WajjgOYVNZMOAfbIEzjgBp7lBhwCq24mmccAcxdM44CikT0v2+hxwAah5Xdu/cF7o44BlPcTrNzjgBfL0MW7NOA4opbo44Cs444D/9k="/>
          <p:cNvSpPr>
            <a:spLocks noChangeAspect="1" noChangeArrowheads="1"/>
          </p:cNvSpPr>
          <p:nvPr/>
        </p:nvSpPr>
        <p:spPr bwMode="auto">
          <a:xfrm>
            <a:off x="155575" y="-144463"/>
            <a:ext cx="6456240" cy="645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2056" name="Picture 8" descr="http://th02.deviantart.net/fs5/PRE/i/2005/119/c/a/lined_paper_by_LL_st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2955"/>
            <a:ext cx="12192001" cy="688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250832" y="0"/>
            <a:ext cx="9800492" cy="1325563"/>
          </a:xfrm>
        </p:spPr>
        <p:txBody>
          <a:bodyPr>
            <a:normAutofit/>
          </a:bodyPr>
          <a:lstStyle/>
          <a:p>
            <a:r>
              <a:rPr lang="da-DK" dirty="0" smtClean="0">
                <a:latin typeface="Albertsthal Typewriter" panose="02000500000000000000" pitchFamily="2" charset="0"/>
              </a:rPr>
              <a:t>Den papirløse skole</a:t>
            </a:r>
            <a:endParaRPr lang="da-DK" dirty="0">
              <a:latin typeface="Albertsthal Typewriter" panose="02000500000000000000" pitchFamily="2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9447338" y="6221996"/>
            <a:ext cx="2744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>
                <a:latin typeface="Albertsthal Typewriter" panose="02000500000000000000" pitchFamily="2" charset="0"/>
              </a:rPr>
              <a:t>Carlsen et. al. 2013</a:t>
            </a:r>
            <a:endParaRPr lang="da-DK" dirty="0"/>
          </a:p>
        </p:txBody>
      </p:sp>
      <p:sp>
        <p:nvSpPr>
          <p:cNvPr id="9" name="Rektangel 8"/>
          <p:cNvSpPr/>
          <p:nvPr/>
        </p:nvSpPr>
        <p:spPr>
          <a:xfrm>
            <a:off x="710246" y="2013021"/>
            <a:ext cx="44798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a-DK" sz="2800" dirty="0" smtClean="0">
                <a:latin typeface="Albertsthal Typewriter" panose="02000500000000000000" pitchFamily="2" charset="0"/>
              </a:rPr>
              <a:t>Didaktiske rutiner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a-DK" sz="2800" dirty="0" smtClean="0">
              <a:latin typeface="Albertsthal Typewriter" panose="020005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a-DK" sz="2800" dirty="0" smtClean="0">
                <a:latin typeface="Albertsthal Typewriter" panose="02000500000000000000" pitchFamily="2" charset="0"/>
              </a:rPr>
              <a:t>Alternativer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a-DK" sz="2800" dirty="0" smtClean="0">
              <a:latin typeface="Albertsthal Typewriter" panose="020005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a-DK" sz="2800" dirty="0" smtClean="0">
                <a:latin typeface="Albertsthal Typewriter" panose="02000500000000000000" pitchFamily="2" charset="0"/>
              </a:rPr>
              <a:t>Svaret på hvad?</a:t>
            </a:r>
            <a:endParaRPr lang="da-DK" sz="2800" dirty="0"/>
          </a:p>
        </p:txBody>
      </p:sp>
      <p:pic>
        <p:nvPicPr>
          <p:cNvPr id="2058" name="Picture 10" descr="https://encrypted-tbn2.gstatic.com/images?q=tbn:ANd9GcR4Xwi5nWMyTsnDjzM0qxzpfCjQg-1YOjkKOpXOZOyfPcVnB0X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94412"/>
            <a:ext cx="1109345" cy="156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5190099" y="1447070"/>
            <a:ext cx="671683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600" dirty="0">
                <a:solidFill>
                  <a:srgbClr val="C00000"/>
                </a:solidFill>
                <a:latin typeface="Albertsthal Typewriter" panose="02000500000000000000" pitchFamily="2" charset="0"/>
              </a:rPr>
              <a:t>”der er givetvis et </a:t>
            </a:r>
            <a:r>
              <a:rPr lang="da-DK" sz="2600" dirty="0" smtClean="0">
                <a:solidFill>
                  <a:srgbClr val="C00000"/>
                </a:solidFill>
                <a:latin typeface="Albertsthal Typewriter" panose="02000500000000000000" pitchFamily="2" charset="0"/>
              </a:rPr>
              <a:t>potentiale </a:t>
            </a:r>
            <a:r>
              <a:rPr lang="da-DK" sz="2600" dirty="0">
                <a:solidFill>
                  <a:srgbClr val="C00000"/>
                </a:solidFill>
                <a:latin typeface="Albertsthal Typewriter" panose="02000500000000000000" pitchFamily="2" charset="0"/>
              </a:rPr>
              <a:t>i den papirløse skole, som kan føre til øget brug af it i skolens fag, men </a:t>
            </a:r>
            <a:r>
              <a:rPr lang="da-DK" sz="2600" dirty="0" smtClean="0">
                <a:solidFill>
                  <a:srgbClr val="C00000"/>
                </a:solidFill>
                <a:latin typeface="Albertsthal Typewriter" panose="02000500000000000000" pitchFamily="2" charset="0"/>
              </a:rPr>
              <a:t>der skal i en overgangsfase kunne tilbydes </a:t>
            </a:r>
            <a:r>
              <a:rPr lang="da-DK" sz="2600" dirty="0">
                <a:solidFill>
                  <a:srgbClr val="C00000"/>
                </a:solidFill>
                <a:latin typeface="Albertsthal Typewriter" panose="02000500000000000000" pitchFamily="2" charset="0"/>
              </a:rPr>
              <a:t>alternativer til den traditionelle printning. </a:t>
            </a:r>
            <a:endParaRPr lang="da-DK" sz="2600" dirty="0" smtClean="0">
              <a:solidFill>
                <a:srgbClr val="C00000"/>
              </a:solidFill>
              <a:latin typeface="Albertsthal Typewriter" panose="02000500000000000000" pitchFamily="2" charset="0"/>
            </a:endParaRPr>
          </a:p>
          <a:p>
            <a:endParaRPr lang="da-DK" sz="2600" dirty="0">
              <a:solidFill>
                <a:srgbClr val="C00000"/>
              </a:solidFill>
              <a:latin typeface="Albertsthal Typewriter" panose="02000500000000000000" pitchFamily="2" charset="0"/>
            </a:endParaRPr>
          </a:p>
          <a:p>
            <a:r>
              <a:rPr lang="da-DK" sz="2600" dirty="0" smtClean="0">
                <a:solidFill>
                  <a:srgbClr val="C00000"/>
                </a:solidFill>
                <a:latin typeface="Albertsthal Typewriter" panose="02000500000000000000" pitchFamily="2" charset="0"/>
              </a:rPr>
              <a:t>Vi mangler viden om, hvordan fagene finder frem til, </a:t>
            </a:r>
            <a:r>
              <a:rPr lang="da-DK" sz="2600" dirty="0">
                <a:solidFill>
                  <a:srgbClr val="C00000"/>
                </a:solidFill>
                <a:latin typeface="Albertsthal Typewriter" panose="02000500000000000000" pitchFamily="2" charset="0"/>
              </a:rPr>
              <a:t>hvad der skal til </a:t>
            </a:r>
            <a:r>
              <a:rPr lang="da-DK" sz="2600" dirty="0" smtClean="0">
                <a:solidFill>
                  <a:srgbClr val="C00000"/>
                </a:solidFill>
                <a:latin typeface="Albertsthal Typewriter" panose="02000500000000000000" pitchFamily="2" charset="0"/>
              </a:rPr>
              <a:t>for </a:t>
            </a:r>
            <a:r>
              <a:rPr lang="da-DK" sz="2600" dirty="0">
                <a:solidFill>
                  <a:srgbClr val="C00000"/>
                </a:solidFill>
                <a:latin typeface="Albertsthal Typewriter" panose="02000500000000000000" pitchFamily="2" charset="0"/>
              </a:rPr>
              <a:t>at printerbehovene kan afløses af digitale løsninger”</a:t>
            </a:r>
          </a:p>
        </p:txBody>
      </p:sp>
    </p:spTree>
    <p:extLst>
      <p:ext uri="{BB962C8B-B14F-4D97-AF65-F5344CB8AC3E}">
        <p14:creationId xmlns:p14="http://schemas.microsoft.com/office/powerpoint/2010/main" val="23244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obraspecialforces.com/img/Cobra_Do_You_Have_What_It_Tak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794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dsholder til indhold 2"/>
          <p:cNvSpPr>
            <a:spLocks noGrp="1"/>
          </p:cNvSpPr>
          <p:nvPr>
            <p:ph idx="1"/>
          </p:nvPr>
        </p:nvSpPr>
        <p:spPr>
          <a:xfrm>
            <a:off x="673713" y="709147"/>
            <a:ext cx="10619127" cy="5432573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latin typeface="Albertsthal Typewriter" panose="02000500000000000000" pitchFamily="2" charset="0"/>
              </a:rPr>
              <a:t>Næppe en universalformal, </a:t>
            </a:r>
            <a:r>
              <a:rPr lang="da-DK" dirty="0">
                <a:latin typeface="Albertsthal Typewriter" panose="02000500000000000000" pitchFamily="2" charset="0"/>
              </a:rPr>
              <a:t/>
            </a:r>
            <a:br>
              <a:rPr lang="da-DK" dirty="0">
                <a:latin typeface="Albertsthal Typewriter" panose="02000500000000000000" pitchFamily="2" charset="0"/>
              </a:rPr>
            </a:br>
            <a:r>
              <a:rPr lang="da-DK" dirty="0" smtClean="0">
                <a:latin typeface="Albertsthal Typewriter" panose="02000500000000000000" pitchFamily="2" charset="0"/>
              </a:rPr>
              <a:t>men vi kan se at en del </a:t>
            </a:r>
            <a:br>
              <a:rPr lang="da-DK" dirty="0" smtClean="0">
                <a:latin typeface="Albertsthal Typewriter" panose="02000500000000000000" pitchFamily="2" charset="0"/>
              </a:rPr>
            </a:br>
            <a:r>
              <a:rPr lang="da-DK" dirty="0" smtClean="0">
                <a:latin typeface="Albertsthal Typewriter" panose="02000500000000000000" pitchFamily="2" charset="0"/>
              </a:rPr>
              <a:t>efterhånden peger mod følgende:</a:t>
            </a:r>
          </a:p>
          <a:p>
            <a:pPr marL="0" indent="0">
              <a:buNone/>
            </a:pPr>
            <a:endParaRPr lang="da-DK" dirty="0" smtClean="0">
              <a:latin typeface="Albertsthal Typewriter" panose="02000500000000000000" pitchFamily="2" charset="0"/>
            </a:endParaRPr>
          </a:p>
          <a:p>
            <a:pPr>
              <a:buFontTx/>
              <a:buChar char="-"/>
            </a:pPr>
            <a:r>
              <a:rPr lang="da-DK" dirty="0" smtClean="0">
                <a:latin typeface="Albertsthal Typewriter" panose="02000500000000000000" pitchFamily="2" charset="0"/>
              </a:rPr>
              <a:t>Videndeling (netværk) for ledere</a:t>
            </a:r>
          </a:p>
          <a:p>
            <a:pPr>
              <a:buFontTx/>
              <a:buChar char="-"/>
            </a:pPr>
            <a:r>
              <a:rPr lang="da-DK" dirty="0">
                <a:latin typeface="Albertsthal Typewriter" panose="02000500000000000000" pitchFamily="2" charset="0"/>
              </a:rPr>
              <a:t>Prioriteringer </a:t>
            </a:r>
            <a:r>
              <a:rPr lang="da-DK" b="1" i="1" dirty="0">
                <a:latin typeface="Albertsthal Typewriter" panose="02000500000000000000" pitchFamily="2" charset="0"/>
              </a:rPr>
              <a:t>kan</a:t>
            </a:r>
            <a:r>
              <a:rPr lang="da-DK" dirty="0">
                <a:latin typeface="Albertsthal Typewriter" panose="02000500000000000000" pitchFamily="2" charset="0"/>
              </a:rPr>
              <a:t> iagttages (”synlighed</a:t>
            </a:r>
            <a:r>
              <a:rPr lang="da-DK" dirty="0" smtClean="0">
                <a:latin typeface="Albertsthal Typewriter" panose="02000500000000000000" pitchFamily="2" charset="0"/>
              </a:rPr>
              <a:t>”)</a:t>
            </a:r>
          </a:p>
          <a:p>
            <a:pPr>
              <a:buFontTx/>
              <a:buChar char="-"/>
            </a:pPr>
            <a:r>
              <a:rPr lang="da-DK" dirty="0" smtClean="0">
                <a:latin typeface="Albertsthal Typewriter" panose="02000500000000000000" pitchFamily="2" charset="0"/>
              </a:rPr>
              <a:t>Formalisér samarbejdet mellem lærerne</a:t>
            </a:r>
          </a:p>
          <a:p>
            <a:pPr>
              <a:buFontTx/>
              <a:buChar char="-"/>
            </a:pPr>
            <a:r>
              <a:rPr lang="da-DK" dirty="0" smtClean="0">
                <a:latin typeface="Albertsthal Typewriter" panose="02000500000000000000" pitchFamily="2" charset="0"/>
              </a:rPr>
              <a:t>Fælles mål som ‘aktiv’ ressource </a:t>
            </a:r>
          </a:p>
          <a:p>
            <a:pPr>
              <a:buFontTx/>
              <a:buChar char="-"/>
            </a:pPr>
            <a:r>
              <a:rPr lang="da-DK" dirty="0" smtClean="0">
                <a:latin typeface="Albertsthal Typewriter" panose="02000500000000000000" pitchFamily="2" charset="0"/>
              </a:rPr>
              <a:t>Eksempelvis faglige fora for lærere</a:t>
            </a:r>
          </a:p>
        </p:txBody>
      </p:sp>
      <p:pic>
        <p:nvPicPr>
          <p:cNvPr id="6" name="Picture 2" descr="http://samvirke.dk/sites/default/files/imagecache/main_image/aegpande_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460" y="4529089"/>
            <a:ext cx="2456635" cy="140208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414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2956" y="1406769"/>
            <a:ext cx="11807337" cy="4372907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latin typeface="Albertsthal Typewriter" panose="02000500000000000000" pitchFamily="2" charset="0"/>
              </a:rPr>
              <a:t>XXXX</a:t>
            </a:r>
            <a:endParaRPr lang="da-DK" dirty="0">
              <a:latin typeface="Albertsthal Typewriter" panose="02000500000000000000" pitchFamily="2" charset="0"/>
            </a:endParaRPr>
          </a:p>
        </p:txBody>
      </p:sp>
      <p:pic>
        <p:nvPicPr>
          <p:cNvPr id="4" name="Picture 2" descr="http://blogs.uct.ac.za/gallery/1169/5_by-nc-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300" y="6037995"/>
            <a:ext cx="2343700" cy="82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Billede 1" descr="Beskrivelse: Læremid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1" y="5931287"/>
            <a:ext cx="1555506" cy="7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5" descr="Beskrivelse: educationlab-logo(RGB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641" y="6037995"/>
            <a:ext cx="1866717" cy="711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http://ntsnet.dk/sites/ntsnet.dk/files/UCSj_logo_S_pos_rgb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1" y="173404"/>
            <a:ext cx="1997161" cy="88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170" name="Picture 2" descr="http://www.harvestbooks.com/images/misc/Dollar%20Books%203%20shelv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3673"/>
            <a:ext cx="12192001" cy="687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>
                <a:solidFill>
                  <a:schemeClr val="bg1"/>
                </a:solidFill>
                <a:latin typeface="Albertsthal Typewriter" panose="02000500000000000000" pitchFamily="2" charset="0"/>
              </a:rPr>
              <a:t>Ressourcer</a:t>
            </a:r>
          </a:p>
          <a:p>
            <a:endParaRPr lang="da-DK" sz="1000" dirty="0" smtClean="0">
              <a:solidFill>
                <a:schemeClr val="bg1"/>
              </a:solidFill>
              <a:latin typeface="Albertsthal Typewriter" panose="02000500000000000000" pitchFamily="2" charset="0"/>
            </a:endParaRPr>
          </a:p>
          <a:p>
            <a:r>
              <a:rPr lang="da-DK" sz="2200" dirty="0" smtClean="0">
                <a:solidFill>
                  <a:schemeClr val="bg1"/>
                </a:solidFill>
                <a:latin typeface="Albertsthal Typewriter" panose="02000500000000000000" pitchFamily="2" charset="0"/>
              </a:rPr>
              <a:t>Carlsen, Dorthe, Christiansen Rene B, Gissel, Stig Toke, Graf, Stefan, Slot, Marie Falkesgaard 2013. </a:t>
            </a:r>
            <a:r>
              <a:rPr lang="da-DK" sz="2200" i="1" dirty="0" smtClean="0">
                <a:solidFill>
                  <a:schemeClr val="bg1"/>
                </a:solidFill>
                <a:latin typeface="Albertsthal Typewriter" panose="02000500000000000000" pitchFamily="2" charset="0"/>
              </a:rPr>
              <a:t>It og digitale læremidler i Vordingborg Kommunes Skoler</a:t>
            </a:r>
            <a:r>
              <a:rPr lang="da-DK" sz="2200" dirty="0" smtClean="0">
                <a:solidFill>
                  <a:schemeClr val="bg1"/>
                </a:solidFill>
                <a:latin typeface="Albertsthal Typewriter" panose="02000500000000000000" pitchFamily="2" charset="0"/>
              </a:rPr>
              <a:t>. Læremiddel.dk</a:t>
            </a:r>
          </a:p>
          <a:p>
            <a:endParaRPr lang="da-DK" sz="2200" dirty="0" smtClean="0">
              <a:solidFill>
                <a:schemeClr val="bg1"/>
              </a:solidFill>
              <a:latin typeface="Albertsthal Typewriter" panose="02000500000000000000" pitchFamily="2" charset="0"/>
            </a:endParaRPr>
          </a:p>
          <a:p>
            <a:r>
              <a:rPr lang="da-DK" sz="2200" dirty="0" smtClean="0">
                <a:solidFill>
                  <a:schemeClr val="bg1"/>
                </a:solidFill>
                <a:latin typeface="Albertsthal Typewriter" panose="02000500000000000000" pitchFamily="2" charset="0"/>
              </a:rPr>
              <a:t>Christiansen, Rene B &amp; Gynther, Karsten 2013. </a:t>
            </a:r>
            <a:r>
              <a:rPr lang="da-DK" sz="2200" i="1" dirty="0" smtClean="0">
                <a:solidFill>
                  <a:schemeClr val="bg1"/>
                </a:solidFill>
                <a:latin typeface="Albertsthal Typewriter" panose="02000500000000000000" pitchFamily="2" charset="0"/>
              </a:rPr>
              <a:t>Synkrone læringsmiljøer i erhvervsuddannelserne</a:t>
            </a:r>
            <a:r>
              <a:rPr lang="da-DK" sz="2200" dirty="0" smtClean="0">
                <a:solidFill>
                  <a:schemeClr val="bg1"/>
                </a:solidFill>
                <a:latin typeface="Albertsthal Typewriter" panose="02000500000000000000" pitchFamily="2" charset="0"/>
              </a:rPr>
              <a:t>. UVM/EMU</a:t>
            </a:r>
          </a:p>
          <a:p>
            <a:endParaRPr lang="da-DK" sz="2200" dirty="0" smtClean="0">
              <a:solidFill>
                <a:schemeClr val="bg1"/>
              </a:solidFill>
              <a:latin typeface="Albertsthal Typewriter" panose="02000500000000000000" pitchFamily="2" charset="0"/>
            </a:endParaRPr>
          </a:p>
          <a:p>
            <a:r>
              <a:rPr lang="da-DK" sz="2200" dirty="0" smtClean="0">
                <a:solidFill>
                  <a:schemeClr val="bg1"/>
                </a:solidFill>
                <a:latin typeface="Albertsthal Typewriter" panose="02000500000000000000" pitchFamily="2" charset="0"/>
              </a:rPr>
              <a:t>Christiansen, Rene, Gynther, Karsten 2011. </a:t>
            </a:r>
            <a:r>
              <a:rPr lang="da-DK" sz="2200" i="1" dirty="0" smtClean="0">
                <a:solidFill>
                  <a:schemeClr val="bg1"/>
                </a:solidFill>
                <a:latin typeface="Albertsthal Typewriter" panose="02000500000000000000" pitchFamily="2" charset="0"/>
              </a:rPr>
              <a:t>Barrierer og potentialer for integration af it i Slagelse Kommune</a:t>
            </a:r>
            <a:r>
              <a:rPr lang="da-DK" sz="2200" dirty="0" smtClean="0">
                <a:solidFill>
                  <a:schemeClr val="bg1"/>
                </a:solidFill>
                <a:latin typeface="Albertsthal Typewriter" panose="02000500000000000000" pitchFamily="2" charset="0"/>
              </a:rPr>
              <a:t>. Læremiddel.dk</a:t>
            </a:r>
            <a:endParaRPr lang="da-DK" sz="2200" dirty="0">
              <a:solidFill>
                <a:schemeClr val="bg1"/>
              </a:solidFill>
              <a:latin typeface="Albertsthal Typewrite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509" y="306797"/>
            <a:ext cx="9800492" cy="1325563"/>
          </a:xfrm>
        </p:spPr>
        <p:txBody>
          <a:bodyPr/>
          <a:lstStyle/>
          <a:p>
            <a:r>
              <a:rPr lang="da-DK" dirty="0" smtClean="0">
                <a:latin typeface="Albertsthal Typewriter" panose="02000500000000000000" pitchFamily="2" charset="0"/>
              </a:rPr>
              <a:t>XXX</a:t>
            </a:r>
            <a:endParaRPr lang="da-DK" dirty="0">
              <a:latin typeface="Albertsthal Typewriter" panose="02000500000000000000" pitchFamily="2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2956" y="1406769"/>
            <a:ext cx="11807337" cy="4372907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latin typeface="Albertsthal Typewriter" panose="02000500000000000000" pitchFamily="2" charset="0"/>
              </a:rPr>
              <a:t>XXXX</a:t>
            </a:r>
            <a:endParaRPr lang="da-DK" dirty="0">
              <a:latin typeface="Albertsthal Typewriter" panose="02000500000000000000" pitchFamily="2" charset="0"/>
            </a:endParaRPr>
          </a:p>
        </p:txBody>
      </p:sp>
      <p:pic>
        <p:nvPicPr>
          <p:cNvPr id="4" name="Picture 2" descr="http://blogs.uct.ac.za/gallery/1169/5_by-nc-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300" y="6037995"/>
            <a:ext cx="2343700" cy="82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Billede 1" descr="Beskrivelse: Læremid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1" y="5931287"/>
            <a:ext cx="1555506" cy="7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5" descr="Beskrivelse: educationlab-logo(RGB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641" y="6037995"/>
            <a:ext cx="1866717" cy="711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://www.pen.org/sites/default/files/Blue-co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64353" y="369789"/>
            <a:ext cx="105960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 smtClean="0">
                <a:solidFill>
                  <a:schemeClr val="bg1">
                    <a:lumMod val="85000"/>
                  </a:schemeClr>
                </a:solidFill>
                <a:latin typeface="Albertsthal Typewriter" panose="02000500000000000000" pitchFamily="2" charset="0"/>
              </a:rPr>
              <a:t>Hvad er det, der siges at være så stærkt brug for, når man ser sig lidt omkring?</a:t>
            </a:r>
            <a:endParaRPr lang="da-DK" b="1" dirty="0">
              <a:solidFill>
                <a:schemeClr val="bg1">
                  <a:lumMod val="85000"/>
                </a:schemeClr>
              </a:solidFill>
              <a:latin typeface="Albertsthal Typewriter" panose="02000500000000000000" pitchFamily="2" charset="0"/>
            </a:endParaRPr>
          </a:p>
        </p:txBody>
      </p:sp>
      <p:sp>
        <p:nvSpPr>
          <p:cNvPr id="11" name="Pladsholder til indhold 2"/>
          <p:cNvSpPr txBox="1">
            <a:spLocks/>
          </p:cNvSpPr>
          <p:nvPr/>
        </p:nvSpPr>
        <p:spPr>
          <a:xfrm rot="264269">
            <a:off x="419555" y="2167324"/>
            <a:ext cx="11807337" cy="437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3800" b="1" dirty="0" smtClean="0">
                <a:solidFill>
                  <a:schemeClr val="bg1"/>
                </a:solidFill>
                <a:latin typeface="Albertsthal Typewriter" panose="02000500000000000000" pitchFamily="2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3800" b="1" dirty="0" smtClean="0">
                <a:solidFill>
                  <a:schemeClr val="bg1"/>
                </a:solidFill>
                <a:latin typeface="Albertsthal Typewriter" panose="02000500000000000000" pitchFamily="2" charset="0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3800" b="1" dirty="0" smtClean="0">
                <a:solidFill>
                  <a:schemeClr val="bg1"/>
                </a:solidFill>
                <a:latin typeface="Albertsthal Typewriter" panose="02000500000000000000" pitchFamily="2" charset="0"/>
              </a:rPr>
              <a:t>Digitale ledelseskompetencer og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3800" b="1" dirty="0" smtClean="0">
                <a:solidFill>
                  <a:schemeClr val="bg1"/>
                </a:solidFill>
                <a:latin typeface="Albertsthal Typewriter" panose="02000500000000000000" pitchFamily="2" charset="0"/>
              </a:rPr>
              <a:t>digitale lærerkompetencer i en digital </a:t>
            </a:r>
            <a:r>
              <a:rPr lang="da-DK" sz="3800" b="1" dirty="0">
                <a:solidFill>
                  <a:schemeClr val="bg1"/>
                </a:solidFill>
                <a:latin typeface="Albertsthal Typewriter" panose="02000500000000000000" pitchFamily="2" charset="0"/>
              </a:rPr>
              <a:t/>
            </a:r>
            <a:br>
              <a:rPr lang="da-DK" sz="3800" b="1" dirty="0">
                <a:solidFill>
                  <a:schemeClr val="bg1"/>
                </a:solidFill>
                <a:latin typeface="Albertsthal Typewriter" panose="02000500000000000000" pitchFamily="2" charset="0"/>
              </a:rPr>
            </a:br>
            <a:r>
              <a:rPr lang="da-DK" sz="3800" b="1" dirty="0" smtClean="0">
                <a:solidFill>
                  <a:schemeClr val="bg1"/>
                </a:solidFill>
                <a:latin typeface="Albertsthal Typewriter" panose="02000500000000000000" pitchFamily="2" charset="0"/>
              </a:rPr>
              <a:t>og papirløs skole med digitale indfødte!</a:t>
            </a:r>
          </a:p>
        </p:txBody>
      </p:sp>
    </p:spTree>
    <p:extLst>
      <p:ext uri="{BB962C8B-B14F-4D97-AF65-F5344CB8AC3E}">
        <p14:creationId xmlns:p14="http://schemas.microsoft.com/office/powerpoint/2010/main" val="371553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3201" y="173404"/>
            <a:ext cx="9800492" cy="1325563"/>
          </a:xfrm>
        </p:spPr>
        <p:txBody>
          <a:bodyPr/>
          <a:lstStyle/>
          <a:p>
            <a:r>
              <a:rPr lang="da-DK" dirty="0" smtClean="0">
                <a:solidFill>
                  <a:schemeClr val="bg1">
                    <a:lumMod val="85000"/>
                  </a:schemeClr>
                </a:solidFill>
                <a:latin typeface="Albertsthal Typewriter" panose="02000500000000000000" pitchFamily="2" charset="0"/>
              </a:rPr>
              <a:t>x</a:t>
            </a:r>
            <a:endParaRPr lang="da-DK" dirty="0">
              <a:solidFill>
                <a:schemeClr val="bg1">
                  <a:lumMod val="85000"/>
                </a:schemeClr>
              </a:solidFill>
              <a:latin typeface="Albertsthal Typewriter" panose="02000500000000000000" pitchFamily="2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 rot="165294">
            <a:off x="597513" y="4490097"/>
            <a:ext cx="7381148" cy="2540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 smtClean="0">
                <a:solidFill>
                  <a:schemeClr val="bg1">
                    <a:lumMod val="85000"/>
                  </a:schemeClr>
                </a:solidFill>
                <a:latin typeface="Albertsthal Typewriter" panose="02000500000000000000" pitchFamily="2" charset="0"/>
              </a:rPr>
              <a:t>x</a:t>
            </a:r>
            <a:endParaRPr lang="da-DK" sz="3200" b="1" dirty="0" smtClean="0">
              <a:solidFill>
                <a:schemeClr val="bg1">
                  <a:lumMod val="85000"/>
                </a:schemeClr>
              </a:solidFill>
              <a:latin typeface="Albertsthal Typewriter" panose="02000500000000000000" pitchFamily="2" charset="0"/>
            </a:endParaRPr>
          </a:p>
        </p:txBody>
      </p:sp>
      <p:pic>
        <p:nvPicPr>
          <p:cNvPr id="4" name="Picture 2" descr="http://blogs.uct.ac.za/gallery/1169/5_by-nc-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300" y="6037995"/>
            <a:ext cx="2343700" cy="82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Billede 1" descr="Beskrivelse: Læremid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1" y="5931287"/>
            <a:ext cx="1555506" cy="7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5" descr="Beskrivelse: educationlab-logo(RGB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641" y="6037995"/>
            <a:ext cx="1866717" cy="711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http://ntsnet.dk/sites/ntsnet.dk/files/UCSj_logo_S_pos_rgb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1" y="173404"/>
            <a:ext cx="1997161" cy="88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upload.wikimedia.org/wikipedia/commons/6/6f/Dk_frb_lindevang_sko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20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dsholder til indhold 2"/>
          <p:cNvSpPr txBox="1">
            <a:spLocks/>
          </p:cNvSpPr>
          <p:nvPr/>
        </p:nvSpPr>
        <p:spPr>
          <a:xfrm rot="165294">
            <a:off x="1162352" y="2689022"/>
            <a:ext cx="9900898" cy="2307685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5000" b="1" dirty="0" smtClean="0">
                <a:solidFill>
                  <a:schemeClr val="bg1">
                    <a:lumMod val="85000"/>
                  </a:schemeClr>
                </a:solidFill>
                <a:latin typeface="Albertsthal Typewriter" panose="02000500000000000000" pitchFamily="2" charset="0"/>
              </a:rPr>
              <a:t>Skolen i vidensamfundet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sz="3400" b="1" dirty="0">
              <a:solidFill>
                <a:schemeClr val="bg1">
                  <a:lumMod val="85000"/>
                </a:schemeClr>
              </a:solidFill>
              <a:latin typeface="Albertsthal Typewriter" panose="02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3400" b="1" dirty="0" smtClean="0">
                <a:solidFill>
                  <a:schemeClr val="bg1">
                    <a:lumMod val="85000"/>
                  </a:schemeClr>
                </a:solidFill>
                <a:latin typeface="Albertsthal Typewriter" panose="02000500000000000000" pitchFamily="2" charset="0"/>
              </a:rPr>
              <a:t>- mellem globalisering og </a:t>
            </a:r>
            <a:r>
              <a:rPr lang="da-DK" sz="3400" b="1" dirty="0" err="1" smtClean="0">
                <a:solidFill>
                  <a:schemeClr val="bg1">
                    <a:lumMod val="85000"/>
                  </a:schemeClr>
                </a:solidFill>
                <a:latin typeface="Albertsthal Typewriter" panose="02000500000000000000" pitchFamily="2" charset="0"/>
              </a:rPr>
              <a:t>rutinisering</a:t>
            </a:r>
            <a:endParaRPr lang="da-DK" sz="3400" b="1" dirty="0" smtClean="0">
              <a:solidFill>
                <a:schemeClr val="bg1">
                  <a:lumMod val="85000"/>
                </a:schemeClr>
              </a:solidFill>
              <a:latin typeface="Albertsthal Typewrite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4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509" y="306797"/>
            <a:ext cx="9800492" cy="1325563"/>
          </a:xfrm>
        </p:spPr>
        <p:txBody>
          <a:bodyPr/>
          <a:lstStyle/>
          <a:p>
            <a:r>
              <a:rPr lang="da-DK" dirty="0" smtClean="0">
                <a:latin typeface="Albertsthal Typewriter" panose="02000500000000000000" pitchFamily="2" charset="0"/>
              </a:rPr>
              <a:t>LÆREMIDDELKULTURER i skolen</a:t>
            </a:r>
            <a:endParaRPr lang="da-DK" dirty="0">
              <a:latin typeface="Albertsthal Typewriter" panose="02000500000000000000" pitchFamily="2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 rot="21377740">
            <a:off x="1703510" y="1346433"/>
            <a:ext cx="11807337" cy="4372907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latin typeface="Albertsthal Typewriter" panose="02000500000000000000" pitchFamily="2" charset="0"/>
              </a:rPr>
              <a:t>Den lille, langsomme bagtrop</a:t>
            </a:r>
            <a:endParaRPr lang="da-DK" dirty="0">
              <a:latin typeface="Albertsthal Typewriter" panose="02000500000000000000" pitchFamily="2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4799919" y="2392716"/>
            <a:ext cx="70521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200" dirty="0" smtClean="0">
                <a:solidFill>
                  <a:srgbClr val="000000"/>
                </a:solidFill>
                <a:latin typeface="Albertsthal Typewriter" panose="02000500000000000000" pitchFamily="2" charset="0"/>
              </a:rPr>
              <a:t>”Digitale </a:t>
            </a:r>
            <a:r>
              <a:rPr lang="da-DK" sz="2200" dirty="0">
                <a:solidFill>
                  <a:srgbClr val="000000"/>
                </a:solidFill>
                <a:latin typeface="Albertsthal Typewriter" panose="02000500000000000000" pitchFamily="2" charset="0"/>
              </a:rPr>
              <a:t>læremidler er ikke i denne gruppes faglige synsfelt. </a:t>
            </a:r>
            <a:endParaRPr lang="da-DK" sz="2200" dirty="0" smtClean="0">
              <a:solidFill>
                <a:srgbClr val="000000"/>
              </a:solidFill>
              <a:latin typeface="Albertsthal Typewriter" panose="02000500000000000000" pitchFamily="2" charset="0"/>
            </a:endParaRPr>
          </a:p>
          <a:p>
            <a:endParaRPr lang="da-DK" sz="2200" dirty="0">
              <a:solidFill>
                <a:srgbClr val="000000"/>
              </a:solidFill>
              <a:latin typeface="Albertsthal Typewriter" panose="02000500000000000000" pitchFamily="2" charset="0"/>
            </a:endParaRPr>
          </a:p>
          <a:p>
            <a:r>
              <a:rPr lang="da-DK" sz="2200" dirty="0" smtClean="0">
                <a:solidFill>
                  <a:srgbClr val="000000"/>
                </a:solidFill>
                <a:latin typeface="Albertsthal Typewriter" panose="02000500000000000000" pitchFamily="2" charset="0"/>
              </a:rPr>
              <a:t>Men </a:t>
            </a:r>
            <a:r>
              <a:rPr lang="da-DK" sz="2200" dirty="0">
                <a:solidFill>
                  <a:srgbClr val="000000"/>
                </a:solidFill>
                <a:latin typeface="Albertsthal Typewriter" panose="02000500000000000000" pitchFamily="2" charset="0"/>
              </a:rPr>
              <a:t>man skal ikke misforstå denne uvillighed og træghed med fagdidaktisk inkompetence, denne gruppe lærere kender fagene, men de har hverken lyst eller måske basale it-tekniske færdigheder til at komme i </a:t>
            </a:r>
            <a:r>
              <a:rPr lang="da-DK" sz="2200" dirty="0" smtClean="0">
                <a:solidFill>
                  <a:srgbClr val="000000"/>
                </a:solidFill>
                <a:latin typeface="Albertsthal Typewriter" panose="02000500000000000000" pitchFamily="2" charset="0"/>
              </a:rPr>
              <a:t>gang”</a:t>
            </a:r>
            <a:endParaRPr lang="da-DK" sz="2200" dirty="0">
              <a:latin typeface="Albertsthal Typewriter" panose="02000500000000000000" pitchFamily="2" charset="0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99" y="2545080"/>
            <a:ext cx="3746623" cy="3386317"/>
          </a:xfrm>
          <a:prstGeom prst="rect">
            <a:avLst/>
          </a:prstGeom>
        </p:spPr>
      </p:pic>
      <p:pic>
        <p:nvPicPr>
          <p:cNvPr id="5122" name="Picture 2" descr="https://encrypted-tbn0.gstatic.com/images?q=tbn:ANd9GcQfZ6ij1m5hgrLGgxjrXdsjb1aQokRybOqjPqvkcUG7uiDo5Cz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6" y="231562"/>
            <a:ext cx="720025" cy="101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9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509" y="306797"/>
            <a:ext cx="9800492" cy="1325563"/>
          </a:xfrm>
        </p:spPr>
        <p:txBody>
          <a:bodyPr/>
          <a:lstStyle/>
          <a:p>
            <a:r>
              <a:rPr lang="da-DK" dirty="0" smtClean="0">
                <a:latin typeface="Albertsthal Typewriter" panose="02000500000000000000" pitchFamily="2" charset="0"/>
              </a:rPr>
              <a:t>LÆREMIDDELKULTURER i skolen</a:t>
            </a:r>
            <a:endParaRPr lang="da-DK" dirty="0">
              <a:latin typeface="Albertsthal Typewriter" panose="02000500000000000000" pitchFamily="2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 rot="21377740">
            <a:off x="1703510" y="1346433"/>
            <a:ext cx="11807337" cy="4372907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latin typeface="Albertsthal Typewriter" panose="02000500000000000000" pitchFamily="2" charset="0"/>
              </a:rPr>
              <a:t>Den lille, fortrop i fuld fart</a:t>
            </a:r>
            <a:endParaRPr lang="da-DK" dirty="0">
              <a:latin typeface="Albertsthal Typewriter" panose="02000500000000000000" pitchFamily="2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4431323" y="2221566"/>
            <a:ext cx="776067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200" dirty="0" smtClean="0">
                <a:latin typeface="Albertsthal Typewriter" panose="02000500000000000000" pitchFamily="2" charset="0"/>
              </a:rPr>
              <a:t>”Denne </a:t>
            </a:r>
            <a:r>
              <a:rPr lang="da-DK" sz="2200" dirty="0">
                <a:latin typeface="Albertsthal Typewriter" panose="02000500000000000000" pitchFamily="2" charset="0"/>
              </a:rPr>
              <a:t>gruppe </a:t>
            </a:r>
            <a:r>
              <a:rPr lang="da-DK" sz="2200" dirty="0" smtClean="0">
                <a:latin typeface="Albertsthal Typewriter" panose="02000500000000000000" pitchFamily="2" charset="0"/>
              </a:rPr>
              <a:t>har </a:t>
            </a:r>
            <a:r>
              <a:rPr lang="da-DK" sz="2200" dirty="0">
                <a:latin typeface="Albertsthal Typewriter" panose="02000500000000000000" pitchFamily="2" charset="0"/>
              </a:rPr>
              <a:t>et </a:t>
            </a:r>
            <a:r>
              <a:rPr lang="da-DK" sz="2200" dirty="0" smtClean="0">
                <a:latin typeface="Albertsthal Typewriter" panose="02000500000000000000" pitchFamily="2" charset="0"/>
              </a:rPr>
              <a:t>bredt læremiddelrepertoire. </a:t>
            </a:r>
            <a:r>
              <a:rPr lang="da-DK" sz="2200" dirty="0">
                <a:latin typeface="Albertsthal Typewriter" panose="02000500000000000000" pitchFamily="2" charset="0"/>
              </a:rPr>
              <a:t>Deres store entusiasme kan slå over i apati, når teknik mv. driller, men grundlæggende tilhører de en lille elite af læremiddelkyndige praktikere, som ofte vil være med i skoleudviklingsprojekter og som udfordrer deres kollegaer på lærerværelset og på pædagogiske møder. </a:t>
            </a:r>
            <a:r>
              <a:rPr lang="da-DK" sz="2200" dirty="0" smtClean="0">
                <a:latin typeface="Albertsthal Typewriter" panose="02000500000000000000" pitchFamily="2" charset="0"/>
              </a:rPr>
              <a:t>De har </a:t>
            </a:r>
            <a:r>
              <a:rPr lang="da-DK" sz="2200" dirty="0">
                <a:latin typeface="Albertsthal Typewriter" panose="02000500000000000000" pitchFamily="2" charset="0"/>
              </a:rPr>
              <a:t>brugt digitale læremidler i flere år, og de har mange læremiddelkategorier og typer at vælge </a:t>
            </a:r>
            <a:r>
              <a:rPr lang="da-DK" sz="2200" dirty="0" smtClean="0">
                <a:latin typeface="Albertsthal Typewriter" panose="02000500000000000000" pitchFamily="2" charset="0"/>
              </a:rPr>
              <a:t>imellem”</a:t>
            </a:r>
            <a:endParaRPr lang="da-DK" sz="2200" dirty="0">
              <a:latin typeface="Albertsthal Typewriter" panose="02000500000000000000" pitchFamily="2" charset="0"/>
            </a:endParaRPr>
          </a:p>
        </p:txBody>
      </p:sp>
      <p:pic>
        <p:nvPicPr>
          <p:cNvPr id="4100" name="Picture 4" descr="http://asliathogeschoolrotterdam.wikispaces.com/file/view/gadget.jpg/232611512/gadg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0" y="2428535"/>
            <a:ext cx="4191311" cy="323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encrypted-tbn0.gstatic.com/images?q=tbn:ANd9GcQfZ6ij1m5hgrLGgxjrXdsjb1aQokRybOqjPqvkcUG7uiDo5Cz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6" y="231562"/>
            <a:ext cx="720025" cy="101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0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509" y="306797"/>
            <a:ext cx="9800492" cy="1325563"/>
          </a:xfrm>
        </p:spPr>
        <p:txBody>
          <a:bodyPr/>
          <a:lstStyle/>
          <a:p>
            <a:r>
              <a:rPr lang="da-DK" dirty="0" smtClean="0">
                <a:latin typeface="Albertsthal Typewriter" panose="02000500000000000000" pitchFamily="2" charset="0"/>
              </a:rPr>
              <a:t>LÆREMIDDELKULTURER i skolen</a:t>
            </a:r>
            <a:endParaRPr lang="da-DK" dirty="0">
              <a:latin typeface="Albertsthal Typewriter" panose="02000500000000000000" pitchFamily="2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 rot="21377740">
            <a:off x="1703510" y="1346433"/>
            <a:ext cx="11807337" cy="4372907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latin typeface="Albertsthal Typewriter" panose="02000500000000000000" pitchFamily="2" charset="0"/>
              </a:rPr>
              <a:t>Den store midtergruppe på vej</a:t>
            </a:r>
            <a:endParaRPr lang="da-DK" dirty="0">
              <a:latin typeface="Albertsthal Typewriter" panose="02000500000000000000" pitchFamily="2" charset="0"/>
            </a:endParaRPr>
          </a:p>
        </p:txBody>
      </p:sp>
      <p:pic>
        <p:nvPicPr>
          <p:cNvPr id="2050" name="Picture 2" descr="http://4.bp.blogspot.com/-1k3aGEUwM38/T0Oh2p3EYuI/AAAAAAAAAEs/az2Y3RNqO34/s1600/Uphill+Bat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2222592"/>
            <a:ext cx="3590557" cy="355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4659242" y="2295141"/>
            <a:ext cx="70521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200" dirty="0" smtClean="0">
                <a:latin typeface="Albertsthal Typewriter" panose="02000500000000000000" pitchFamily="2" charset="0"/>
              </a:rPr>
              <a:t>”Denne </a:t>
            </a:r>
            <a:r>
              <a:rPr lang="da-DK" sz="2200" dirty="0">
                <a:latin typeface="Albertsthal Typewriter" panose="02000500000000000000" pitchFamily="2" charset="0"/>
              </a:rPr>
              <a:t>gruppe af lærere har et smalt læremiddelrepertoire bestående af primært ”.</a:t>
            </a:r>
            <a:r>
              <a:rPr lang="da-DK" sz="2200" dirty="0" err="1">
                <a:latin typeface="Albertsthal Typewriter" panose="02000500000000000000" pitchFamily="2" charset="0"/>
              </a:rPr>
              <a:t>dk</a:t>
            </a:r>
            <a:r>
              <a:rPr lang="da-DK" sz="2200" dirty="0">
                <a:latin typeface="Albertsthal Typewriter" panose="02000500000000000000" pitchFamily="2" charset="0"/>
              </a:rPr>
              <a:t>” læremidler, dvs. lettilgængelige, formidlende læremidler, som er enkle for eleverne at bruge og hurtige for læreren at sætte sig ind i. Gruppen har ofte tilegnet sig et bestemt system, som de bruger meget i deres undervisning, og som svarer til at bruge det samme grundbogssystem i mange </a:t>
            </a:r>
            <a:r>
              <a:rPr lang="da-DK" sz="2200" dirty="0" smtClean="0">
                <a:latin typeface="Albertsthal Typewriter" panose="02000500000000000000" pitchFamily="2" charset="0"/>
              </a:rPr>
              <a:t>år”</a:t>
            </a:r>
            <a:endParaRPr lang="da-DK" sz="2200" dirty="0">
              <a:latin typeface="Albertsthal Typewriter" panose="02000500000000000000" pitchFamily="2" charset="0"/>
            </a:endParaRPr>
          </a:p>
        </p:txBody>
      </p:sp>
      <p:pic>
        <p:nvPicPr>
          <p:cNvPr id="10" name="Picture 2" descr="https://encrypted-tbn0.gstatic.com/images?q=tbn:ANd9GcQfZ6ij1m5hgrLGgxjrXdsjb1aQokRybOqjPqvkcUG7uiDo5Cz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6" y="231562"/>
            <a:ext cx="720025" cy="101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2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416538">
            <a:off x="243840" y="630650"/>
            <a:ext cx="10515600" cy="1325563"/>
          </a:xfrm>
        </p:spPr>
        <p:txBody>
          <a:bodyPr/>
          <a:lstStyle/>
          <a:p>
            <a:r>
              <a:rPr lang="da-DK" dirty="0" smtClean="0">
                <a:latin typeface="Albertsthal Typewriter" panose="02000500000000000000" pitchFamily="2" charset="0"/>
              </a:rPr>
              <a:t>Konklusioner: case 1</a:t>
            </a:r>
            <a:endParaRPr lang="da-DK" dirty="0">
              <a:latin typeface="Albertsthal Typewriter" panose="02000500000000000000" pitchFamily="2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85403" y="1813560"/>
            <a:ext cx="10515600" cy="5124641"/>
          </a:xfrm>
        </p:spPr>
        <p:txBody>
          <a:bodyPr>
            <a:normAutofit fontScale="92500" lnSpcReduction="10000"/>
          </a:bodyPr>
          <a:lstStyle/>
          <a:p>
            <a:endParaRPr lang="da-DK" dirty="0" smtClean="0">
              <a:latin typeface="Albertsthal Typewriter" panose="02000500000000000000" pitchFamily="2" charset="0"/>
            </a:endParaRPr>
          </a:p>
          <a:p>
            <a:pPr marL="0" indent="0">
              <a:buNone/>
            </a:pPr>
            <a:r>
              <a:rPr lang="da-DK" dirty="0" smtClean="0">
                <a:latin typeface="Albertsthal Typewriter" panose="02000500000000000000" pitchFamily="2" charset="0"/>
              </a:rPr>
              <a:t>Digitale læremidler bruges, </a:t>
            </a:r>
          </a:p>
          <a:p>
            <a:pPr marL="0" indent="0">
              <a:buNone/>
            </a:pPr>
            <a:r>
              <a:rPr lang="da-DK" dirty="0" smtClean="0">
                <a:latin typeface="Albertsthal Typewriter" panose="02000500000000000000" pitchFamily="2" charset="0"/>
              </a:rPr>
              <a:t>men fordelingen er skæv:</a:t>
            </a:r>
          </a:p>
          <a:p>
            <a:pPr marL="0" indent="0">
              <a:buNone/>
            </a:pPr>
            <a:endParaRPr lang="da-DK" dirty="0">
              <a:latin typeface="Albertsthal Typewriter" panose="02000500000000000000" pitchFamily="2" charset="0"/>
            </a:endParaRPr>
          </a:p>
          <a:p>
            <a:pPr marL="0" indent="0">
              <a:buNone/>
            </a:pPr>
            <a:endParaRPr lang="da-DK" dirty="0" smtClean="0">
              <a:latin typeface="Albertsthal Typewriter" panose="02000500000000000000" pitchFamily="2" charset="0"/>
            </a:endParaRPr>
          </a:p>
          <a:p>
            <a:pPr marL="0" indent="0">
              <a:buNone/>
            </a:pPr>
            <a:r>
              <a:rPr lang="da-DK" dirty="0" smtClean="0">
                <a:latin typeface="Albertsthal Typewriter" panose="02000500000000000000" pitchFamily="2" charset="0"/>
              </a:rPr>
              <a:t>Få lærere bruger mange digitale læremidler</a:t>
            </a:r>
          </a:p>
          <a:p>
            <a:pPr marL="0" indent="0">
              <a:buNone/>
            </a:pPr>
            <a:endParaRPr lang="da-DK" dirty="0" smtClean="0">
              <a:latin typeface="Albertsthal Typewriter" panose="02000500000000000000" pitchFamily="2" charset="0"/>
            </a:endParaRPr>
          </a:p>
          <a:p>
            <a:pPr marL="0" indent="0">
              <a:buNone/>
            </a:pPr>
            <a:r>
              <a:rPr lang="da-DK" dirty="0" smtClean="0">
                <a:latin typeface="Albertsthal Typewriter" panose="02000500000000000000" pitchFamily="2" charset="0"/>
              </a:rPr>
              <a:t>Mange lærere bruger 1-2 læremidler, som de til gengæld er gode til at anvende</a:t>
            </a:r>
          </a:p>
          <a:p>
            <a:pPr marL="0" indent="0">
              <a:buNone/>
            </a:pPr>
            <a:endParaRPr lang="da-DK" dirty="0" smtClean="0">
              <a:latin typeface="Albertsthal Typewriter" panose="02000500000000000000" pitchFamily="2" charset="0"/>
            </a:endParaRPr>
          </a:p>
          <a:p>
            <a:pPr marL="0" indent="0">
              <a:buNone/>
            </a:pPr>
            <a:r>
              <a:rPr lang="da-DK" dirty="0" smtClean="0">
                <a:latin typeface="Albertsthal Typewriter" panose="02000500000000000000" pitchFamily="2" charset="0"/>
              </a:rPr>
              <a:t>En lille gruppe benytter sig ikke af digitale læremidler</a:t>
            </a:r>
            <a:endParaRPr lang="da-DK" dirty="0">
              <a:latin typeface="Albertsthal Typewriter" panose="02000500000000000000" pitchFamily="2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214" y="0"/>
            <a:ext cx="5237786" cy="38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6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0"/>
            <a:ext cx="7391399" cy="6752491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46294" y="0"/>
            <a:ext cx="9284677" cy="7008403"/>
          </a:xfrm>
        </p:spPr>
        <p:txBody>
          <a:bodyPr>
            <a:normAutofit/>
          </a:bodyPr>
          <a:lstStyle/>
          <a:p>
            <a:r>
              <a:rPr lang="da-DK" dirty="0" smtClean="0">
                <a:latin typeface="Albertsthal Typewriter" panose="02000500000000000000" pitchFamily="2" charset="0"/>
              </a:rPr>
              <a:t>Skolens </a:t>
            </a:r>
            <a:br>
              <a:rPr lang="da-DK" dirty="0" smtClean="0">
                <a:latin typeface="Albertsthal Typewriter" panose="02000500000000000000" pitchFamily="2" charset="0"/>
              </a:rPr>
            </a:br>
            <a:r>
              <a:rPr lang="da-DK" dirty="0" smtClean="0">
                <a:latin typeface="Albertsthal Typewriter" panose="02000500000000000000" pitchFamily="2" charset="0"/>
              </a:rPr>
              <a:t>”logik”:</a:t>
            </a:r>
            <a:br>
              <a:rPr lang="da-DK" dirty="0" smtClean="0">
                <a:latin typeface="Albertsthal Typewriter" panose="02000500000000000000" pitchFamily="2" charset="0"/>
              </a:rPr>
            </a:br>
            <a:r>
              <a:rPr lang="da-DK" dirty="0" smtClean="0">
                <a:latin typeface="Albertsthal Typewriter" panose="02000500000000000000" pitchFamily="2" charset="0"/>
              </a:rPr>
              <a:t/>
            </a:r>
            <a:br>
              <a:rPr lang="da-DK" dirty="0" smtClean="0">
                <a:latin typeface="Albertsthal Typewriter" panose="02000500000000000000" pitchFamily="2" charset="0"/>
              </a:rPr>
            </a:br>
            <a:r>
              <a:rPr lang="da-DK" dirty="0" smtClean="0">
                <a:latin typeface="Albertsthal Typewriter" panose="02000500000000000000" pitchFamily="2" charset="0"/>
              </a:rPr>
              <a:t/>
            </a:r>
            <a:br>
              <a:rPr lang="da-DK" dirty="0" smtClean="0">
                <a:latin typeface="Albertsthal Typewriter" panose="02000500000000000000" pitchFamily="2" charset="0"/>
              </a:rPr>
            </a:br>
            <a:r>
              <a:rPr lang="da-DK" dirty="0">
                <a:latin typeface="Albertsthal Typewriter" panose="02000500000000000000" pitchFamily="2" charset="0"/>
              </a:rPr>
              <a:t/>
            </a:r>
            <a:br>
              <a:rPr lang="da-DK" dirty="0">
                <a:latin typeface="Albertsthal Typewriter" panose="02000500000000000000" pitchFamily="2" charset="0"/>
              </a:rPr>
            </a:br>
            <a:r>
              <a:rPr lang="da-DK" dirty="0" smtClean="0">
                <a:latin typeface="Albertsthal Typewriter" panose="02000500000000000000" pitchFamily="2" charset="0"/>
              </a:rPr>
              <a:t>fag</a:t>
            </a:r>
            <a:br>
              <a:rPr lang="da-DK" dirty="0" smtClean="0">
                <a:latin typeface="Albertsthal Typewriter" panose="02000500000000000000" pitchFamily="2" charset="0"/>
              </a:rPr>
            </a:br>
            <a:r>
              <a:rPr lang="da-DK" dirty="0" smtClean="0">
                <a:latin typeface="Albertsthal Typewriter" panose="02000500000000000000" pitchFamily="2" charset="0"/>
              </a:rPr>
              <a:t>og</a:t>
            </a:r>
            <a:br>
              <a:rPr lang="da-DK" dirty="0" smtClean="0">
                <a:latin typeface="Albertsthal Typewriter" panose="02000500000000000000" pitchFamily="2" charset="0"/>
              </a:rPr>
            </a:br>
            <a:r>
              <a:rPr lang="da-DK" dirty="0" smtClean="0">
                <a:latin typeface="Albertsthal Typewriter" panose="02000500000000000000" pitchFamily="2" charset="0"/>
              </a:rPr>
              <a:t>fagdidaktik!</a:t>
            </a:r>
            <a:br>
              <a:rPr lang="da-DK" dirty="0" smtClean="0">
                <a:latin typeface="Albertsthal Typewriter" panose="02000500000000000000" pitchFamily="2" charset="0"/>
              </a:rPr>
            </a:br>
            <a:endParaRPr lang="da-DK" sz="2800" dirty="0">
              <a:latin typeface="Albertsthal Typewrite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46294" y="0"/>
            <a:ext cx="9284677" cy="7008403"/>
          </a:xfrm>
        </p:spPr>
        <p:txBody>
          <a:bodyPr>
            <a:normAutofit/>
          </a:bodyPr>
          <a:lstStyle/>
          <a:p>
            <a:r>
              <a:rPr lang="da-DK" dirty="0" smtClean="0">
                <a:latin typeface="Albertsthal Typewriter" panose="02000500000000000000" pitchFamily="2" charset="0"/>
              </a:rPr>
              <a:t>Skolens </a:t>
            </a:r>
            <a:br>
              <a:rPr lang="da-DK" dirty="0" smtClean="0">
                <a:latin typeface="Albertsthal Typewriter" panose="02000500000000000000" pitchFamily="2" charset="0"/>
              </a:rPr>
            </a:br>
            <a:r>
              <a:rPr lang="da-DK" dirty="0" smtClean="0">
                <a:latin typeface="Albertsthal Typewriter" panose="02000500000000000000" pitchFamily="2" charset="0"/>
              </a:rPr>
              <a:t>”logik”:</a:t>
            </a:r>
            <a:br>
              <a:rPr lang="da-DK" dirty="0" smtClean="0">
                <a:latin typeface="Albertsthal Typewriter" panose="02000500000000000000" pitchFamily="2" charset="0"/>
              </a:rPr>
            </a:br>
            <a:r>
              <a:rPr lang="da-DK" dirty="0" smtClean="0">
                <a:latin typeface="Albertsthal Typewriter" panose="02000500000000000000" pitchFamily="2" charset="0"/>
              </a:rPr>
              <a:t/>
            </a:r>
            <a:br>
              <a:rPr lang="da-DK" dirty="0" smtClean="0">
                <a:latin typeface="Albertsthal Typewriter" panose="02000500000000000000" pitchFamily="2" charset="0"/>
              </a:rPr>
            </a:br>
            <a:r>
              <a:rPr lang="da-DK" dirty="0" smtClean="0">
                <a:latin typeface="Albertsthal Typewriter" panose="02000500000000000000" pitchFamily="2" charset="0"/>
              </a:rPr>
              <a:t/>
            </a:r>
            <a:br>
              <a:rPr lang="da-DK" dirty="0" smtClean="0">
                <a:latin typeface="Albertsthal Typewriter" panose="02000500000000000000" pitchFamily="2" charset="0"/>
              </a:rPr>
            </a:br>
            <a:r>
              <a:rPr lang="da-DK" dirty="0">
                <a:latin typeface="Albertsthal Typewriter" panose="02000500000000000000" pitchFamily="2" charset="0"/>
              </a:rPr>
              <a:t/>
            </a:r>
            <a:br>
              <a:rPr lang="da-DK" dirty="0">
                <a:latin typeface="Albertsthal Typewriter" panose="02000500000000000000" pitchFamily="2" charset="0"/>
              </a:rPr>
            </a:br>
            <a:r>
              <a:rPr lang="da-DK" dirty="0" smtClean="0">
                <a:latin typeface="Albertsthal Typewriter" panose="02000500000000000000" pitchFamily="2" charset="0"/>
              </a:rPr>
              <a:t>fag</a:t>
            </a:r>
            <a:br>
              <a:rPr lang="da-DK" dirty="0" smtClean="0">
                <a:latin typeface="Albertsthal Typewriter" panose="02000500000000000000" pitchFamily="2" charset="0"/>
              </a:rPr>
            </a:br>
            <a:r>
              <a:rPr lang="da-DK" dirty="0" smtClean="0">
                <a:latin typeface="Albertsthal Typewriter" panose="02000500000000000000" pitchFamily="2" charset="0"/>
              </a:rPr>
              <a:t>og</a:t>
            </a:r>
            <a:br>
              <a:rPr lang="da-DK" dirty="0" smtClean="0">
                <a:latin typeface="Albertsthal Typewriter" panose="02000500000000000000" pitchFamily="2" charset="0"/>
              </a:rPr>
            </a:br>
            <a:r>
              <a:rPr lang="da-DK" dirty="0" smtClean="0">
                <a:latin typeface="Albertsthal Typewriter" panose="02000500000000000000" pitchFamily="2" charset="0"/>
              </a:rPr>
              <a:t>fagdidaktik!</a:t>
            </a:r>
            <a:br>
              <a:rPr lang="da-DK" dirty="0" smtClean="0">
                <a:latin typeface="Albertsthal Typewriter" panose="02000500000000000000" pitchFamily="2" charset="0"/>
              </a:rPr>
            </a:br>
            <a:r>
              <a:rPr lang="da-DK" sz="2800" dirty="0" smtClean="0">
                <a:latin typeface="Albertsthal Typewriter" panose="02000500000000000000" pitchFamily="2" charset="0"/>
              </a:rPr>
              <a:t>(it i fagene er fagdidaktik!)</a:t>
            </a:r>
            <a:endParaRPr lang="da-DK" sz="2800" dirty="0">
              <a:latin typeface="Albertsthal Typewriter" panose="02000500000000000000" pitchFamily="2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989" y="1921"/>
            <a:ext cx="5719011" cy="68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3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649</Words>
  <Application>Microsoft Office PowerPoint</Application>
  <PresentationFormat>Brugerdefineret</PresentationFormat>
  <Paragraphs>89</Paragraphs>
  <Slides>15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15</vt:i4>
      </vt:variant>
    </vt:vector>
  </HeadingPairs>
  <TitlesOfParts>
    <vt:vector size="16" baseType="lpstr">
      <vt:lpstr>Office-tema</vt:lpstr>
      <vt:lpstr>PowerPoint-præsentation</vt:lpstr>
      <vt:lpstr>XXX</vt:lpstr>
      <vt:lpstr>x</vt:lpstr>
      <vt:lpstr>LÆREMIDDELKULTURER i skolen</vt:lpstr>
      <vt:lpstr>LÆREMIDDELKULTURER i skolen</vt:lpstr>
      <vt:lpstr>LÆREMIDDELKULTURER i skolen</vt:lpstr>
      <vt:lpstr>Konklusioner: case 1</vt:lpstr>
      <vt:lpstr>Skolens  ”logik”:    fag og fagdidaktik! </vt:lpstr>
      <vt:lpstr>Skolens  ”logik”:    fag og fagdidaktik! (it i fagene er fagdidaktik!)</vt:lpstr>
      <vt:lpstr>Den papirløse skole</vt:lpstr>
      <vt:lpstr>Den papirløse skole</vt:lpstr>
      <vt:lpstr>Den papirløse skole</vt:lpstr>
      <vt:lpstr>Den papirløse skole</vt:lpstr>
      <vt:lpstr>PowerPoint-præsentation</vt:lpstr>
      <vt:lpstr>PowerPoint-præsentation</vt:lpstr>
    </vt:vector>
  </TitlesOfParts>
  <Company>UCSJ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René Boyer Christiansen (rbc)</dc:creator>
  <cp:lastModifiedBy>Søren Ildved</cp:lastModifiedBy>
  <cp:revision>48</cp:revision>
  <dcterms:created xsi:type="dcterms:W3CDTF">2013-10-14T17:15:57Z</dcterms:created>
  <dcterms:modified xsi:type="dcterms:W3CDTF">2013-11-11T10:09:44Z</dcterms:modified>
</cp:coreProperties>
</file>