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144000" cy="5143500" type="screen16x9"/>
  <p:notesSz cx="6858000" cy="9144000"/>
  <p:embeddedFontLst>
    <p:embeddedFont>
      <p:font typeface="Lato" panose="020F0502020204030203" pitchFamily="34" charset="77"/>
      <p:regular r:id="rId44"/>
      <p:bold r:id="rId45"/>
      <p:italic r:id="rId46"/>
      <p:boldItalic r:id="rId47"/>
    </p:embeddedFont>
    <p:embeddedFont>
      <p:font typeface="Playfair Display" pitchFamily="2" charset="77"/>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58"/>
  </p:normalViewPr>
  <p:slideViewPr>
    <p:cSldViewPr snapToGrid="0">
      <p:cViewPr varScale="1">
        <p:scale>
          <a:sx n="160" d="100"/>
          <a:sy n="160" d="100"/>
        </p:scale>
        <p:origin x="776"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773b91e8d6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773b91e8d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73b91e8d6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773b91e8d6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773b91e8d6_0_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773b91e8d6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773b91e8d6_0_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773b91e8d6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773b91e8d6_0_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773b91e8d6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773b91e8d6_0_8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773b91e8d6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773b91e8d6_0_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773b91e8d6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773b91e8d6_0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773b91e8d6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773b91e8d6_0_1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773b91e8d6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773b91e8d6_0_1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773b91e8d6_0_1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773b91e8d6_0_1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773b91e8d6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73b91e8d6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73b91e8d6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773b91e8d6_0_1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773b91e8d6_0_1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73b91e8d6_0_1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773b91e8d6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773b91e8d6_0_1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773b91e8d6_0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773b91e8d6_0_1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773b91e8d6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773b91e8d6_0_1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773b91e8d6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773b91e8d6_0_1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773b91e8d6_0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773b91e8d6_0_1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773b91e8d6_0_1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773b91e8d6_0_16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773b91e8d6_0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773b91e8d6_0_1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773b91e8d6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773b91e8d6_0_17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773b91e8d6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773b91e8d6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773b91e8d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773b91e8d6_0_1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773b91e8d6_0_1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773b91e8d6_0_1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773b91e8d6_0_1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773b91e8d6_0_1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773b91e8d6_0_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773b91e8d6_0_20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773b91e8d6_0_2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773b91e8d6_0_20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773b91e8d6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773b91e8d6_0_2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773b91e8d6_0_2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773b91e8d6_0_2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773b91e8d6_0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773b91e8d6_0_2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773b91e8d6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7a23a64670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7a23a6467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773b91e8d6_0_2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773b91e8d6_0_2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773b91e8d6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773b91e8d6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773b91e8d6_0_2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773b91e8d6_0_2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773b91e8d6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773b91e8d6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773b91e8d6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773b91e8d6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773b91e8d6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773b91e8d6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773b91e8d6_0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773b91e8d6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773b91e8d6_0_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773b91e8d6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58" name="Google Shape;58;p14"/>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59" name="Google Shape;59;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62" name="Google Shape;62;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6" name="Google Shape;6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7" name="Google Shape;67;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0" name="Google Shape;70;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1" name="Google Shape;71;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5" name="Google Shape;75;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8" name="Google Shape;78;p19"/>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9" name="Google Shape;79;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82" name="Google Shape;82;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 name="Google Shape;85;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6" name="Google Shape;86;p21"/>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 name="Google Shape;87;p21"/>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89" name="Google Shape;89;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2" name="Google Shape;92;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3"/>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96" name="Google Shape;96;p23"/>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a"/>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a"/>
              <a:t>‹nr.›</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search?q=eksempel+p%C3%A5+booktrailer&amp;oq=eksempel+p%C3%A5+booktrailer&amp;gs_lcrp=EgZjaHJvbWUyBggAEEUYOTIJCAEQIRgKGKAB0gEINjQ1MmowajeoAgCwAgA&amp;sourceid=chrome&amp;ie=UTF-8#fpstate=ive&amp;vld=cid:486a37f5,vid:XVi95YqN4BM,st:0"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s://www.youtube.com/watch?v=4giggSstYl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5"/>
          <p:cNvSpPr txBox="1">
            <a:spLocks noGrp="1"/>
          </p:cNvSpPr>
          <p:nvPr>
            <p:ph type="ctrTitle"/>
          </p:nvPr>
        </p:nvSpPr>
        <p:spPr>
          <a:xfrm>
            <a:off x="3003000" y="1627200"/>
            <a:ext cx="3273000" cy="1584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a"/>
              <a:t>Presset ungdom  </a:t>
            </a:r>
            <a:endParaRPr/>
          </a:p>
        </p:txBody>
      </p:sp>
      <p:sp>
        <p:nvSpPr>
          <p:cNvPr id="105" name="Google Shape;105;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442550" y="134300"/>
            <a:ext cx="3465000" cy="741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da"/>
              <a:t>Bookstagram </a:t>
            </a:r>
            <a:endParaRPr/>
          </a:p>
        </p:txBody>
      </p:sp>
      <p:sp>
        <p:nvSpPr>
          <p:cNvPr id="176" name="Google Shape;176;p34"/>
          <p:cNvSpPr txBox="1">
            <a:spLocks noGrp="1"/>
          </p:cNvSpPr>
          <p:nvPr>
            <p:ph type="subTitle" idx="1"/>
          </p:nvPr>
        </p:nvSpPr>
        <p:spPr>
          <a:xfrm>
            <a:off x="265525" y="875300"/>
            <a:ext cx="4120800" cy="4130700"/>
          </a:xfrm>
          <a:prstGeom prst="rect">
            <a:avLst/>
          </a:prstGeom>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None/>
            </a:pPr>
            <a:r>
              <a:rPr lang="da" sz="1200" b="1">
                <a:solidFill>
                  <a:srgbClr val="090B19"/>
                </a:solidFill>
                <a:latin typeface="Arial"/>
                <a:ea typeface="Arial"/>
                <a:cs typeface="Arial"/>
                <a:sym typeface="Arial"/>
              </a:rPr>
              <a:t>Aktivitet: fortæl om teksten</a:t>
            </a:r>
            <a:endParaRPr sz="1200" b="1">
              <a:solidFill>
                <a:srgbClr val="090B19"/>
              </a:solidFill>
              <a:latin typeface="Arial"/>
              <a:ea typeface="Arial"/>
              <a:cs typeface="Arial"/>
              <a:sym typeface="Arial"/>
            </a:endParaRPr>
          </a:p>
          <a:p>
            <a:pPr marL="0" lvl="0" indent="0" algn="l" rtl="0">
              <a:lnSpc>
                <a:spcPct val="115000"/>
              </a:lnSpc>
              <a:spcBef>
                <a:spcPts val="1200"/>
              </a:spcBef>
              <a:spcAft>
                <a:spcPts val="0"/>
              </a:spcAft>
              <a:buNone/>
            </a:pPr>
            <a:r>
              <a:rPr lang="da" sz="1200" u="sng">
                <a:solidFill>
                  <a:srgbClr val="090B19"/>
                </a:solidFill>
                <a:latin typeface="Arial"/>
                <a:ea typeface="Arial"/>
                <a:cs typeface="Arial"/>
                <a:sym typeface="Arial"/>
              </a:rPr>
              <a:t>Lav en bookstagram</a:t>
            </a:r>
            <a:endParaRPr sz="1200" u="sng">
              <a:solidFill>
                <a:srgbClr val="090B19"/>
              </a:solidFill>
              <a:latin typeface="Arial"/>
              <a:ea typeface="Arial"/>
              <a:cs typeface="Arial"/>
              <a:sym typeface="Arial"/>
            </a:endParaRPr>
          </a:p>
          <a:p>
            <a:pPr marL="0" lvl="0" indent="0" algn="l" rtl="0">
              <a:lnSpc>
                <a:spcPct val="115000"/>
              </a:lnSpc>
              <a:spcBef>
                <a:spcPts val="1200"/>
              </a:spcBef>
              <a:spcAft>
                <a:spcPts val="0"/>
              </a:spcAft>
              <a:buNone/>
            </a:pPr>
            <a:r>
              <a:rPr lang="da" sz="1200">
                <a:solidFill>
                  <a:srgbClr val="090B19"/>
                </a:solidFill>
                <a:latin typeface="Arial"/>
                <a:ea typeface="Arial"/>
                <a:cs typeface="Arial"/>
                <a:sym typeface="Arial"/>
              </a:rPr>
              <a:t>I vælger selv, hvilket værktøj I vil lave bookstagrammen i, men den skal kunne printes ud i A3-format, når I er færdig. </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r>
              <a:rPr lang="da" sz="1200">
                <a:solidFill>
                  <a:srgbClr val="090B19"/>
                </a:solidFill>
                <a:latin typeface="Arial"/>
                <a:ea typeface="Arial"/>
                <a:cs typeface="Arial"/>
                <a:sym typeface="Arial"/>
              </a:rPr>
              <a:t>Det kan også være, at I vælger at samle bookstagrammen elektronisk med adgang for hele klassen. </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r>
              <a:rPr lang="da" sz="1200" u="sng">
                <a:solidFill>
                  <a:srgbClr val="090B19"/>
                </a:solidFill>
                <a:latin typeface="Arial"/>
                <a:ea typeface="Arial"/>
                <a:cs typeface="Arial"/>
                <a:sym typeface="Arial"/>
              </a:rPr>
              <a:t>Hvad skal bookstagrammen indeholde:</a:t>
            </a:r>
            <a:endParaRPr sz="1200" u="sng">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u="sng">
              <a:solidFill>
                <a:srgbClr val="090B19"/>
              </a:solidFill>
              <a:latin typeface="Arial"/>
              <a:ea typeface="Arial"/>
              <a:cs typeface="Arial"/>
              <a:sym typeface="Arial"/>
            </a:endParaRPr>
          </a:p>
          <a:p>
            <a:pPr marL="457200" lvl="0"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Handlingen i novellen</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Hvor foregår det? Hvem er med? Hvad sker der?</a:t>
            </a:r>
            <a:endParaRPr sz="1200">
              <a:solidFill>
                <a:srgbClr val="090B19"/>
              </a:solidFill>
              <a:latin typeface="Arial"/>
              <a:ea typeface="Arial"/>
              <a:cs typeface="Arial"/>
              <a:sym typeface="Arial"/>
            </a:endParaRPr>
          </a:p>
          <a:p>
            <a:pPr marL="91440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457200" lvl="0"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Personer/dyr i novellen</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Husk navne, så man ved hvem der er hvem</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Gør dem så detaljeret som muligt</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Print billeder ud eller find på nettet</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457200" lvl="0"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Stemning</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Eks: alvorlig, uhyggelig, glad</a:t>
            </a:r>
            <a:endParaRPr sz="1200">
              <a:solidFill>
                <a:srgbClr val="090B19"/>
              </a:solidFill>
              <a:latin typeface="Arial"/>
              <a:ea typeface="Arial"/>
              <a:cs typeface="Arial"/>
              <a:sym typeface="Arial"/>
            </a:endParaRPr>
          </a:p>
          <a:p>
            <a:pPr marL="457200" lvl="0" indent="-331946" algn="l" rtl="0">
              <a:lnSpc>
                <a:spcPct val="115000"/>
              </a:lnSpc>
              <a:spcBef>
                <a:spcPts val="0"/>
              </a:spcBef>
              <a:spcAft>
                <a:spcPts val="0"/>
              </a:spcAft>
              <a:buSzPct val="175000"/>
              <a:buChar char="-"/>
            </a:pPr>
            <a:r>
              <a:rPr lang="da" sz="1200">
                <a:solidFill>
                  <a:srgbClr val="090B19"/>
                </a:solidFill>
                <a:latin typeface="Arial"/>
                <a:ea typeface="Arial"/>
                <a:cs typeface="Arial"/>
                <a:sym typeface="Arial"/>
              </a:rPr>
              <a:t>Tema</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Eks: kærlighed, venskab, jalousi</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457200" lvl="0"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Vigtige informationer</a:t>
            </a:r>
            <a:endParaRPr sz="1200">
              <a:solidFill>
                <a:srgbClr val="090B19"/>
              </a:solidFill>
              <a:latin typeface="Arial"/>
              <a:ea typeface="Arial"/>
              <a:cs typeface="Arial"/>
              <a:sym typeface="Arial"/>
            </a:endParaRPr>
          </a:p>
          <a:p>
            <a:pPr marL="914400" lvl="1" indent="-287655" algn="l" rtl="0">
              <a:lnSpc>
                <a:spcPct val="115000"/>
              </a:lnSpc>
              <a:spcBef>
                <a:spcPts val="0"/>
              </a:spcBef>
              <a:spcAft>
                <a:spcPts val="0"/>
              </a:spcAft>
              <a:buClr>
                <a:srgbClr val="090B19"/>
              </a:buClr>
              <a:buSzPct val="100000"/>
              <a:buFont typeface="Arial"/>
              <a:buChar char="-"/>
            </a:pPr>
            <a:r>
              <a:rPr lang="da" sz="1200">
                <a:solidFill>
                  <a:srgbClr val="090B19"/>
                </a:solidFill>
                <a:latin typeface="Arial"/>
                <a:ea typeface="Arial"/>
                <a:cs typeface="Arial"/>
                <a:sym typeface="Arial"/>
              </a:rPr>
              <a:t>Vælg det fra novellen, som I synes er det </a:t>
            </a:r>
            <a:r>
              <a:rPr lang="da" sz="1200" u="sng">
                <a:solidFill>
                  <a:srgbClr val="090B19"/>
                </a:solidFill>
                <a:latin typeface="Arial"/>
                <a:ea typeface="Arial"/>
                <a:cs typeface="Arial"/>
                <a:sym typeface="Arial"/>
              </a:rPr>
              <a:t>vigtigste</a:t>
            </a:r>
            <a:r>
              <a:rPr lang="da" sz="1200">
                <a:solidFill>
                  <a:srgbClr val="090B19"/>
                </a:solidFill>
                <a:latin typeface="Arial"/>
                <a:ea typeface="Arial"/>
                <a:cs typeface="Arial"/>
                <a:sym typeface="Arial"/>
              </a:rPr>
              <a:t> for at modtagerne (os), ved hvad novellen handler om. </a:t>
            </a:r>
            <a:endParaRPr sz="1200">
              <a:solidFill>
                <a:srgbClr val="090B19"/>
              </a:solidFill>
              <a:latin typeface="Arial"/>
              <a:ea typeface="Arial"/>
              <a:cs typeface="Arial"/>
              <a:sym typeface="Arial"/>
            </a:endParaRPr>
          </a:p>
          <a:p>
            <a:pPr marL="45720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p:txBody>
      </p:sp>
      <p:pic>
        <p:nvPicPr>
          <p:cNvPr id="177" name="Google Shape;177;p34"/>
          <p:cNvPicPr preferRelativeResize="0"/>
          <p:nvPr/>
        </p:nvPicPr>
        <p:blipFill>
          <a:blip r:embed="rId3">
            <a:alphaModFix/>
          </a:blip>
          <a:stretch>
            <a:fillRect/>
          </a:stretch>
        </p:blipFill>
        <p:spPr>
          <a:xfrm>
            <a:off x="4651775" y="83600"/>
            <a:ext cx="2747150" cy="2709425"/>
          </a:xfrm>
          <a:prstGeom prst="rect">
            <a:avLst/>
          </a:prstGeom>
          <a:noFill/>
          <a:ln>
            <a:noFill/>
          </a:ln>
        </p:spPr>
      </p:pic>
      <p:pic>
        <p:nvPicPr>
          <p:cNvPr id="178" name="Google Shape;178;p34"/>
          <p:cNvPicPr preferRelativeResize="0"/>
          <p:nvPr/>
        </p:nvPicPr>
        <p:blipFill>
          <a:blip r:embed="rId4">
            <a:alphaModFix/>
          </a:blip>
          <a:stretch>
            <a:fillRect/>
          </a:stretch>
        </p:blipFill>
        <p:spPr>
          <a:xfrm>
            <a:off x="5961556" y="2793025"/>
            <a:ext cx="3037118" cy="2266900"/>
          </a:xfrm>
          <a:prstGeom prst="rect">
            <a:avLst/>
          </a:prstGeom>
          <a:noFill/>
          <a:ln>
            <a:noFill/>
          </a:ln>
        </p:spPr>
      </p:pic>
      <p:sp>
        <p:nvSpPr>
          <p:cNvPr id="179" name="Google Shape;179;p3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Fremlæggelser af bookstagram</a:t>
            </a:r>
            <a:endParaRPr/>
          </a:p>
        </p:txBody>
      </p:sp>
      <p:sp>
        <p:nvSpPr>
          <p:cNvPr id="185" name="Google Shape;185;p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329300" y="349700"/>
            <a:ext cx="4045200" cy="1258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Løvens hule</a:t>
            </a:r>
            <a:endParaRPr/>
          </a:p>
        </p:txBody>
      </p:sp>
      <p:sp>
        <p:nvSpPr>
          <p:cNvPr id="191" name="Google Shape;191;p36"/>
          <p:cNvSpPr txBox="1">
            <a:spLocks noGrp="1"/>
          </p:cNvSpPr>
          <p:nvPr>
            <p:ph type="subTitle" idx="1"/>
          </p:nvPr>
        </p:nvSpPr>
        <p:spPr>
          <a:xfrm>
            <a:off x="329300" y="2199276"/>
            <a:ext cx="4045200" cy="1345500"/>
          </a:xfrm>
          <a:prstGeom prst="rect">
            <a:avLst/>
          </a:prstGeom>
          <a:solidFill>
            <a:schemeClr val="lt1"/>
          </a:solidFill>
        </p:spPr>
        <p:txBody>
          <a:bodyPr spcFirstLastPara="1" wrap="square" lIns="91425" tIns="91425" rIns="91425" bIns="91425" anchor="t" anchorCtr="0">
            <a:normAutofit/>
          </a:bodyPr>
          <a:lstStyle/>
          <a:p>
            <a:pPr marL="0" lvl="0" indent="0" algn="ctr" rtl="0">
              <a:spcBef>
                <a:spcPts val="0"/>
              </a:spcBef>
              <a:spcAft>
                <a:spcPts val="0"/>
              </a:spcAft>
              <a:buNone/>
            </a:pPr>
            <a:r>
              <a:rPr lang="da" sz="1700">
                <a:solidFill>
                  <a:srgbClr val="090B19"/>
                </a:solidFill>
                <a:latin typeface="Arial"/>
                <a:ea typeface="Arial"/>
                <a:cs typeface="Arial"/>
                <a:sym typeface="Arial"/>
              </a:rPr>
              <a:t>I skal i grupperne forberede en pitch på 20 sekunder, som handler om, hvorfor jeres klassekammerat skal læse denne novelle.</a:t>
            </a:r>
            <a:r>
              <a:rPr lang="da">
                <a:solidFill>
                  <a:srgbClr val="090B19"/>
                </a:solidFill>
                <a:latin typeface="Arial"/>
                <a:ea typeface="Arial"/>
                <a:cs typeface="Arial"/>
                <a:sym typeface="Arial"/>
              </a:rPr>
              <a:t> </a:t>
            </a:r>
            <a:endParaRPr>
              <a:solidFill>
                <a:srgbClr val="090B19"/>
              </a:solidFill>
              <a:latin typeface="Arial"/>
              <a:ea typeface="Arial"/>
              <a:cs typeface="Arial"/>
              <a:sym typeface="Arial"/>
            </a:endParaRPr>
          </a:p>
        </p:txBody>
      </p:sp>
      <p:sp>
        <p:nvSpPr>
          <p:cNvPr id="192" name="Google Shape;192;p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93" name="Google Shape;193;p36"/>
          <p:cNvPicPr preferRelativeResize="0"/>
          <p:nvPr/>
        </p:nvPicPr>
        <p:blipFill>
          <a:blip r:embed="rId3">
            <a:alphaModFix/>
          </a:blip>
          <a:stretch>
            <a:fillRect/>
          </a:stretch>
        </p:blipFill>
        <p:spPr>
          <a:xfrm>
            <a:off x="4939500" y="1588563"/>
            <a:ext cx="3837000" cy="2158313"/>
          </a:xfrm>
          <a:prstGeom prst="rect">
            <a:avLst/>
          </a:prstGeom>
          <a:noFill/>
          <a:ln>
            <a:noFill/>
          </a:ln>
        </p:spPr>
      </p:pic>
      <p:sp>
        <p:nvSpPr>
          <p:cNvPr id="194" name="Google Shape;194;p36"/>
          <p:cNvSpPr txBox="1"/>
          <p:nvPr/>
        </p:nvSpPr>
        <p:spPr>
          <a:xfrm>
            <a:off x="645150" y="4135550"/>
            <a:ext cx="3420900" cy="6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200">
                <a:solidFill>
                  <a:srgbClr val="090B19"/>
                </a:solidFill>
              </a:rPr>
              <a:t>Pitch = en kort salgstale. </a:t>
            </a:r>
            <a:endParaRPr sz="1200">
              <a:solidFill>
                <a:srgbClr val="090B19"/>
              </a:solidFill>
            </a:endParaRPr>
          </a:p>
        </p:txBody>
      </p:sp>
      <p:sp>
        <p:nvSpPr>
          <p:cNvPr id="195" name="Google Shape;195;p3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NU ER DET TID TIL LØVENS HULE</a:t>
            </a:r>
            <a:endParaRPr/>
          </a:p>
        </p:txBody>
      </p:sp>
      <p:sp>
        <p:nvSpPr>
          <p:cNvPr id="201" name="Google Shape;201;p3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8"/>
          <p:cNvSpPr txBox="1">
            <a:spLocks noGrp="1"/>
          </p:cNvSpPr>
          <p:nvPr>
            <p:ph type="title"/>
          </p:nvPr>
        </p:nvSpPr>
        <p:spPr>
          <a:xfrm>
            <a:off x="265500" y="334375"/>
            <a:ext cx="4045200" cy="923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Dagsorden</a:t>
            </a:r>
            <a:endParaRPr/>
          </a:p>
        </p:txBody>
      </p:sp>
      <p:sp>
        <p:nvSpPr>
          <p:cNvPr id="207" name="Google Shape;207;p38"/>
          <p:cNvSpPr txBox="1">
            <a:spLocks noGrp="1"/>
          </p:cNvSpPr>
          <p:nvPr>
            <p:ph type="subTitle" idx="1"/>
          </p:nvPr>
        </p:nvSpPr>
        <p:spPr>
          <a:xfrm>
            <a:off x="265500" y="1257475"/>
            <a:ext cx="4045200" cy="31617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400">
              <a:solidFill>
                <a:srgbClr val="090B19"/>
              </a:solidFill>
            </a:endParaRPr>
          </a:p>
          <a:p>
            <a:pPr marL="45720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Char char="-"/>
            </a:pPr>
            <a:r>
              <a:rPr lang="da" sz="1400">
                <a:solidFill>
                  <a:srgbClr val="090B19"/>
                </a:solidFill>
              </a:rPr>
              <a:t>Opstart på anden novelle  </a:t>
            </a:r>
            <a:endParaRPr sz="1400">
              <a:solidFill>
                <a:srgbClr val="090B19"/>
              </a:solidFill>
            </a:endParaRPr>
          </a:p>
          <a:p>
            <a:pPr marL="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Font typeface="Arial"/>
              <a:buChar char="-"/>
            </a:pPr>
            <a:r>
              <a:rPr lang="da" sz="1400">
                <a:solidFill>
                  <a:srgbClr val="090B19"/>
                </a:solidFill>
                <a:latin typeface="Arial"/>
                <a:ea typeface="Arial"/>
                <a:cs typeface="Arial"/>
                <a:sym typeface="Arial"/>
              </a:rPr>
              <a:t>Aktivitet: Situation og betydning/flashbacks</a:t>
            </a:r>
            <a:endParaRPr sz="1400">
              <a:solidFill>
                <a:srgbClr val="090B19"/>
              </a:solidFill>
              <a:latin typeface="Arial"/>
              <a:ea typeface="Arial"/>
              <a:cs typeface="Arial"/>
              <a:sym typeface="Arial"/>
            </a:endParaRPr>
          </a:p>
          <a:p>
            <a:pPr marL="0" lvl="0" indent="0" algn="l" rtl="0">
              <a:spcBef>
                <a:spcPts val="0"/>
              </a:spcBef>
              <a:spcAft>
                <a:spcPts val="0"/>
              </a:spcAft>
              <a:buNone/>
            </a:pPr>
            <a:endParaRPr sz="1400">
              <a:solidFill>
                <a:srgbClr val="090B19"/>
              </a:solidFill>
              <a:latin typeface="Arial"/>
              <a:ea typeface="Arial"/>
              <a:cs typeface="Arial"/>
              <a:sym typeface="Arial"/>
            </a:endParaRPr>
          </a:p>
          <a:p>
            <a:pPr marL="457200" lvl="0" indent="-317500" algn="l" rtl="0">
              <a:spcBef>
                <a:spcPts val="0"/>
              </a:spcBef>
              <a:spcAft>
                <a:spcPts val="0"/>
              </a:spcAft>
              <a:buClr>
                <a:srgbClr val="090B19"/>
              </a:buClr>
              <a:buSzPts val="1400"/>
              <a:buFont typeface="Arial"/>
              <a:buChar char="-"/>
            </a:pPr>
            <a:r>
              <a:rPr lang="da" sz="1400">
                <a:solidFill>
                  <a:srgbClr val="090B19"/>
                </a:solidFill>
                <a:latin typeface="Arial"/>
                <a:ea typeface="Arial"/>
                <a:cs typeface="Arial"/>
                <a:sym typeface="Arial"/>
              </a:rPr>
              <a:t>Aktivitet: Tanker om teksten</a:t>
            </a:r>
            <a:endParaRPr sz="1400">
              <a:solidFill>
                <a:srgbClr val="090B19"/>
              </a:solidFill>
              <a:latin typeface="Arial"/>
              <a:ea typeface="Arial"/>
              <a:cs typeface="Arial"/>
              <a:sym typeface="Arial"/>
            </a:endParaRPr>
          </a:p>
          <a:p>
            <a:pPr marL="457200" lvl="0" indent="0" algn="l" rtl="0">
              <a:spcBef>
                <a:spcPts val="0"/>
              </a:spcBef>
              <a:spcAft>
                <a:spcPts val="0"/>
              </a:spcAft>
              <a:buNone/>
            </a:pPr>
            <a:endParaRPr sz="1400">
              <a:solidFill>
                <a:srgbClr val="090B19"/>
              </a:solidFill>
              <a:latin typeface="Arial"/>
              <a:ea typeface="Arial"/>
              <a:cs typeface="Arial"/>
              <a:sym typeface="Arial"/>
            </a:endParaRPr>
          </a:p>
          <a:p>
            <a:pPr marL="457200" lvl="0" indent="-317500" algn="l" rtl="0">
              <a:spcBef>
                <a:spcPts val="0"/>
              </a:spcBef>
              <a:spcAft>
                <a:spcPts val="0"/>
              </a:spcAft>
              <a:buClr>
                <a:srgbClr val="090B19"/>
              </a:buClr>
              <a:buSzPts val="1400"/>
              <a:buFont typeface="Arial"/>
              <a:buChar char="-"/>
            </a:pPr>
            <a:r>
              <a:rPr lang="da" sz="1400">
                <a:solidFill>
                  <a:srgbClr val="090B19"/>
                </a:solidFill>
                <a:latin typeface="Arial"/>
                <a:ea typeface="Arial"/>
                <a:cs typeface="Arial"/>
                <a:sym typeface="Arial"/>
              </a:rPr>
              <a:t>Evt. opstart af booktrailer </a:t>
            </a:r>
            <a:endParaRPr sz="1400">
              <a:solidFill>
                <a:srgbClr val="090B19"/>
              </a:solidFill>
              <a:latin typeface="Arial"/>
              <a:ea typeface="Arial"/>
              <a:cs typeface="Arial"/>
              <a:sym typeface="Arial"/>
            </a:endParaRPr>
          </a:p>
        </p:txBody>
      </p:sp>
      <p:pic>
        <p:nvPicPr>
          <p:cNvPr id="208" name="Google Shape;208;p38"/>
          <p:cNvPicPr preferRelativeResize="0"/>
          <p:nvPr/>
        </p:nvPicPr>
        <p:blipFill rotWithShape="1">
          <a:blip r:embed="rId3">
            <a:alphaModFix/>
          </a:blip>
          <a:srcRect l="2689" r="3272"/>
          <a:stretch/>
        </p:blipFill>
        <p:spPr>
          <a:xfrm>
            <a:off x="4887825" y="1178650"/>
            <a:ext cx="3936918" cy="2558501"/>
          </a:xfrm>
          <a:prstGeom prst="rect">
            <a:avLst/>
          </a:prstGeom>
          <a:noFill/>
          <a:ln>
            <a:noFill/>
          </a:ln>
        </p:spPr>
      </p:pic>
      <p:sp>
        <p:nvSpPr>
          <p:cNvPr id="209" name="Google Shape;209;p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Nu er det tid til en ny novelle</a:t>
            </a:r>
            <a:endParaRPr/>
          </a:p>
        </p:txBody>
      </p:sp>
      <p:sp>
        <p:nvSpPr>
          <p:cNvPr id="215" name="Google Shape;215;p3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None/>
            </a:pPr>
            <a:r>
              <a:rPr lang="da" sz="1800">
                <a:solidFill>
                  <a:schemeClr val="dk1"/>
                </a:solidFill>
              </a:rPr>
              <a:t>“</a:t>
            </a:r>
            <a:r>
              <a:rPr lang="da" sz="1350" i="1">
                <a:solidFill>
                  <a:schemeClr val="dk1"/>
                </a:solidFill>
                <a:latin typeface="Arial"/>
                <a:ea typeface="Arial"/>
                <a:cs typeface="Arial"/>
                <a:sym typeface="Arial"/>
              </a:rPr>
              <a:t>»10 år er snart gået” </a:t>
            </a:r>
            <a:endParaRPr sz="1350" i="1">
              <a:solidFill>
                <a:schemeClr val="dk1"/>
              </a:solidFill>
              <a:latin typeface="Arial"/>
              <a:ea typeface="Arial"/>
              <a:cs typeface="Arial"/>
              <a:sym typeface="Arial"/>
            </a:endParaRPr>
          </a:p>
          <a:p>
            <a:pPr marL="0" lvl="0" indent="0" algn="l" rtl="0">
              <a:lnSpc>
                <a:spcPct val="115000"/>
              </a:lnSpc>
              <a:spcBef>
                <a:spcPts val="1200"/>
              </a:spcBef>
              <a:spcAft>
                <a:spcPts val="0"/>
              </a:spcAft>
              <a:buNone/>
            </a:pPr>
            <a:r>
              <a:rPr lang="da" sz="1350" i="1">
                <a:solidFill>
                  <a:schemeClr val="dk1"/>
                </a:solidFill>
                <a:latin typeface="Arial"/>
                <a:ea typeface="Arial"/>
                <a:cs typeface="Arial"/>
                <a:sym typeface="Arial"/>
              </a:rPr>
              <a:t>“Du har alt foran dig. Gymnasiet, så universitetet, måske en ph.d.”</a:t>
            </a:r>
            <a:endParaRPr sz="1350" i="1">
              <a:solidFill>
                <a:schemeClr val="dk1"/>
              </a:solidFill>
              <a:latin typeface="Arial"/>
              <a:ea typeface="Arial"/>
              <a:cs typeface="Arial"/>
              <a:sym typeface="Arial"/>
            </a:endParaRPr>
          </a:p>
          <a:p>
            <a:pPr marL="0" lvl="0" indent="0" algn="ctr" rtl="0">
              <a:spcBef>
                <a:spcPts val="1200"/>
              </a:spcBef>
              <a:spcAft>
                <a:spcPts val="0"/>
              </a:spcAft>
              <a:buNone/>
            </a:pPr>
            <a:endParaRPr sz="1800">
              <a:solidFill>
                <a:schemeClr val="lt1"/>
              </a:solidFill>
            </a:endParaRPr>
          </a:p>
        </p:txBody>
      </p:sp>
      <p:sp>
        <p:nvSpPr>
          <p:cNvPr id="216" name="Google Shape;216;p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sz="1350" i="1">
              <a:solidFill>
                <a:srgbClr val="090B19"/>
              </a:solidFill>
              <a:highlight>
                <a:srgbClr val="F9F4C8"/>
              </a:highlight>
              <a:latin typeface="Arial"/>
              <a:ea typeface="Arial"/>
              <a:cs typeface="Arial"/>
              <a:sym typeface="Arial"/>
            </a:endParaRPr>
          </a:p>
        </p:txBody>
      </p:sp>
      <p:pic>
        <p:nvPicPr>
          <p:cNvPr id="217" name="Google Shape;217;p39"/>
          <p:cNvPicPr preferRelativeResize="0"/>
          <p:nvPr/>
        </p:nvPicPr>
        <p:blipFill>
          <a:blip r:embed="rId3">
            <a:alphaModFix/>
          </a:blip>
          <a:stretch>
            <a:fillRect/>
          </a:stretch>
        </p:blipFill>
        <p:spPr>
          <a:xfrm>
            <a:off x="2886000" y="3060524"/>
            <a:ext cx="3470500" cy="2034601"/>
          </a:xfrm>
          <a:prstGeom prst="rect">
            <a:avLst/>
          </a:prstGeom>
          <a:noFill/>
          <a:ln>
            <a:noFill/>
          </a:ln>
        </p:spPr>
      </p:pic>
      <p:pic>
        <p:nvPicPr>
          <p:cNvPr id="218" name="Google Shape;218;p39"/>
          <p:cNvPicPr preferRelativeResize="0"/>
          <p:nvPr/>
        </p:nvPicPr>
        <p:blipFill>
          <a:blip r:embed="rId4">
            <a:alphaModFix/>
          </a:blip>
          <a:stretch>
            <a:fillRect/>
          </a:stretch>
        </p:blipFill>
        <p:spPr>
          <a:xfrm>
            <a:off x="5451275" y="446213"/>
            <a:ext cx="3028950" cy="1514475"/>
          </a:xfrm>
          <a:prstGeom prst="rect">
            <a:avLst/>
          </a:prstGeom>
          <a:noFill/>
          <a:ln>
            <a:noFill/>
          </a:ln>
        </p:spPr>
      </p:pic>
      <p:sp>
        <p:nvSpPr>
          <p:cNvPr id="219" name="Google Shape;219;p3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0"/>
          <p:cNvSpPr txBox="1">
            <a:spLocks noGrp="1"/>
          </p:cNvSpPr>
          <p:nvPr>
            <p:ph type="title"/>
          </p:nvPr>
        </p:nvSpPr>
        <p:spPr>
          <a:xfrm>
            <a:off x="265500" y="134325"/>
            <a:ext cx="4045200" cy="168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sz="3200"/>
              <a:t>Opstart på ny novelle “Nye udfordringer” </a:t>
            </a:r>
            <a:endParaRPr sz="3200"/>
          </a:p>
        </p:txBody>
      </p:sp>
      <p:sp>
        <p:nvSpPr>
          <p:cNvPr id="225" name="Google Shape;225;p40"/>
          <p:cNvSpPr txBox="1">
            <a:spLocks noGrp="1"/>
          </p:cNvSpPr>
          <p:nvPr>
            <p:ph type="subTitle" idx="1"/>
          </p:nvPr>
        </p:nvSpPr>
        <p:spPr>
          <a:xfrm>
            <a:off x="186850" y="1817925"/>
            <a:ext cx="4123800" cy="31878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Hvad tænker du, at novellen handler om ud fra titlen - </a:t>
            </a:r>
            <a:r>
              <a:rPr lang="da" sz="1200" b="1">
                <a:solidFill>
                  <a:srgbClr val="090B19"/>
                </a:solidFill>
                <a:latin typeface="Arial"/>
                <a:ea typeface="Arial"/>
                <a:cs typeface="Arial"/>
                <a:sym typeface="Arial"/>
              </a:rPr>
              <a:t>snak med sidemakker</a:t>
            </a:r>
            <a:endParaRPr sz="1200" b="1">
              <a:solidFill>
                <a:srgbClr val="090B19"/>
              </a:solidFill>
              <a:latin typeface="Arial"/>
              <a:ea typeface="Arial"/>
              <a:cs typeface="Arial"/>
              <a:sym typeface="Arial"/>
            </a:endParaRPr>
          </a:p>
          <a:p>
            <a:pPr marL="0" lvl="0" indent="0" algn="l" rtl="0">
              <a:spcBef>
                <a:spcPts val="0"/>
              </a:spcBef>
              <a:spcAft>
                <a:spcPts val="0"/>
              </a:spcAft>
              <a:buNone/>
            </a:pPr>
            <a:endParaRPr sz="1200">
              <a:solidFill>
                <a:srgbClr val="090B19"/>
              </a:solidFill>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b="1">
                <a:solidFill>
                  <a:srgbClr val="090B19"/>
                </a:solidFill>
                <a:highlight>
                  <a:srgbClr val="FFFFFF"/>
                </a:highlight>
                <a:latin typeface="Arial"/>
                <a:ea typeface="Arial"/>
                <a:cs typeface="Arial"/>
                <a:sym typeface="Arial"/>
              </a:rPr>
              <a:t>Aktivitet: Læs og følg spor</a:t>
            </a:r>
            <a:endParaRPr sz="1200" b="1">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u="sng">
                <a:solidFill>
                  <a:srgbClr val="090B19"/>
                </a:solidFill>
                <a:highlight>
                  <a:srgbClr val="FFFFFF"/>
                </a:highlight>
                <a:latin typeface="Arial"/>
                <a:ea typeface="Arial"/>
                <a:cs typeface="Arial"/>
                <a:sym typeface="Arial"/>
              </a:rPr>
              <a:t>I grupper af 4 skal I markére spor i teksten: </a:t>
            </a:r>
            <a:endParaRPr sz="1200" u="sng">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Nr. 1: Læser teksten</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Nr. 2: Læser teksten med nr. 1.  </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Nr. 3: Markérer de steder, som fortæller noget om Anne </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Nr. 4: Markérer de steder, som fortæller noget om morens positive træk og negative træk </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HJÆLP HINANDEN UNDERVEJS </a:t>
            </a:r>
            <a:endParaRPr sz="1200">
              <a:solidFill>
                <a:srgbClr val="090B19"/>
              </a:solidFill>
              <a:highlight>
                <a:srgbClr val="FFFFFF"/>
              </a:highlight>
              <a:latin typeface="Arial"/>
              <a:ea typeface="Arial"/>
              <a:cs typeface="Arial"/>
              <a:sym typeface="Arial"/>
            </a:endParaRPr>
          </a:p>
        </p:txBody>
      </p:sp>
      <p:pic>
        <p:nvPicPr>
          <p:cNvPr id="226" name="Google Shape;226;p40"/>
          <p:cNvPicPr preferRelativeResize="0"/>
          <p:nvPr/>
        </p:nvPicPr>
        <p:blipFill>
          <a:blip r:embed="rId3">
            <a:alphaModFix/>
          </a:blip>
          <a:stretch>
            <a:fillRect/>
          </a:stretch>
        </p:blipFill>
        <p:spPr>
          <a:xfrm>
            <a:off x="6767600" y="240525"/>
            <a:ext cx="2289000" cy="3884375"/>
          </a:xfrm>
          <a:prstGeom prst="rect">
            <a:avLst/>
          </a:prstGeom>
          <a:noFill/>
          <a:ln>
            <a:noFill/>
          </a:ln>
        </p:spPr>
      </p:pic>
      <p:sp>
        <p:nvSpPr>
          <p:cNvPr id="227" name="Google Shape;227;p40"/>
          <p:cNvSpPr txBox="1"/>
          <p:nvPr/>
        </p:nvSpPr>
        <p:spPr>
          <a:xfrm>
            <a:off x="4895525" y="634775"/>
            <a:ext cx="1682700" cy="3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Lato"/>
              <a:ea typeface="Lato"/>
              <a:cs typeface="Lato"/>
              <a:sym typeface="Lato"/>
            </a:endParaRPr>
          </a:p>
          <a:p>
            <a:pPr marL="0" lvl="0" indent="0" algn="l" rtl="0">
              <a:spcBef>
                <a:spcPts val="0"/>
              </a:spcBef>
              <a:spcAft>
                <a:spcPts val="0"/>
              </a:spcAft>
              <a:buNone/>
            </a:pPr>
            <a:endParaRPr sz="1800">
              <a:solidFill>
                <a:schemeClr val="dk2"/>
              </a:solidFill>
              <a:latin typeface="Lato"/>
              <a:ea typeface="Lato"/>
              <a:cs typeface="Lato"/>
              <a:sym typeface="Lato"/>
            </a:endParaRPr>
          </a:p>
        </p:txBody>
      </p:sp>
      <p:sp>
        <p:nvSpPr>
          <p:cNvPr id="228" name="Google Shape;228;p40"/>
          <p:cNvSpPr/>
          <p:nvPr/>
        </p:nvSpPr>
        <p:spPr>
          <a:xfrm>
            <a:off x="4959325" y="746400"/>
            <a:ext cx="1570800" cy="35646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9" name="Google Shape;229;p40"/>
          <p:cNvSpPr txBox="1"/>
          <p:nvPr/>
        </p:nvSpPr>
        <p:spPr>
          <a:xfrm>
            <a:off x="5094875" y="897925"/>
            <a:ext cx="1379700" cy="3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200" b="1">
                <a:solidFill>
                  <a:schemeClr val="lt1"/>
                </a:solidFill>
                <a:highlight>
                  <a:schemeClr val="accent1"/>
                </a:highlight>
                <a:latin typeface="Lato"/>
                <a:ea typeface="Lato"/>
                <a:cs typeface="Lato"/>
                <a:sym typeface="Lato"/>
              </a:rPr>
              <a:t>Ordforklaringe</a:t>
            </a:r>
            <a:r>
              <a:rPr lang="da" sz="1200" b="1">
                <a:solidFill>
                  <a:schemeClr val="lt1"/>
                </a:solidFill>
                <a:highlight>
                  <a:srgbClr val="090B19"/>
                </a:highlight>
                <a:latin typeface="Lato"/>
                <a:ea typeface="Lato"/>
                <a:cs typeface="Lato"/>
                <a:sym typeface="Lato"/>
              </a:rPr>
              <a:t>r:</a:t>
            </a:r>
            <a:endParaRPr sz="1200" b="1">
              <a:solidFill>
                <a:schemeClr val="lt1"/>
              </a:solidFill>
              <a:highlight>
                <a:srgbClr val="090B19"/>
              </a:highlight>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da" sz="1200" b="1">
                <a:latin typeface="Lato"/>
                <a:ea typeface="Lato"/>
                <a:cs typeface="Lato"/>
                <a:sym typeface="Lato"/>
              </a:rPr>
              <a:t>Positive træk:</a:t>
            </a:r>
            <a:endParaRPr sz="1200" b="1">
              <a:latin typeface="Lato"/>
              <a:ea typeface="Lato"/>
              <a:cs typeface="Lato"/>
              <a:sym typeface="Lato"/>
            </a:endParaRPr>
          </a:p>
          <a:p>
            <a:pPr marL="457200" lvl="0" indent="-304800" algn="l" rtl="0">
              <a:spcBef>
                <a:spcPts val="0"/>
              </a:spcBef>
              <a:spcAft>
                <a:spcPts val="0"/>
              </a:spcAft>
              <a:buSzPts val="1200"/>
              <a:buFont typeface="Lato"/>
              <a:buChar char="-"/>
            </a:pPr>
            <a:r>
              <a:rPr lang="da" sz="1200">
                <a:latin typeface="Lato"/>
                <a:ea typeface="Lato"/>
                <a:cs typeface="Lato"/>
                <a:sym typeface="Lato"/>
              </a:rPr>
              <a:t>Hvad man gør, som er gode ting</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da" sz="1200" b="1">
                <a:latin typeface="Lato"/>
                <a:ea typeface="Lato"/>
                <a:cs typeface="Lato"/>
                <a:sym typeface="Lato"/>
              </a:rPr>
              <a:t>Negative træk:</a:t>
            </a:r>
            <a:endParaRPr sz="1200" b="1">
              <a:latin typeface="Lato"/>
              <a:ea typeface="Lato"/>
              <a:cs typeface="Lato"/>
              <a:sym typeface="Lato"/>
            </a:endParaRPr>
          </a:p>
          <a:p>
            <a:pPr marL="457200" lvl="0" indent="-304800" algn="l" rtl="0">
              <a:spcBef>
                <a:spcPts val="0"/>
              </a:spcBef>
              <a:spcAft>
                <a:spcPts val="0"/>
              </a:spcAft>
              <a:buSzPts val="1200"/>
              <a:buFont typeface="Lato"/>
              <a:buChar char="-"/>
            </a:pPr>
            <a:r>
              <a:rPr lang="da" sz="1200">
                <a:latin typeface="Lato"/>
                <a:ea typeface="Lato"/>
                <a:cs typeface="Lato"/>
                <a:sym typeface="Lato"/>
              </a:rPr>
              <a:t>Hvad man gør, som er dårlige ting</a:t>
            </a:r>
            <a:endParaRPr sz="1200">
              <a:latin typeface="Lato"/>
              <a:ea typeface="Lato"/>
              <a:cs typeface="Lato"/>
              <a:sym typeface="Lato"/>
            </a:endParaRPr>
          </a:p>
        </p:txBody>
      </p:sp>
      <p:sp>
        <p:nvSpPr>
          <p:cNvPr id="230" name="Google Shape;230;p4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1"/>
          <p:cNvSpPr txBox="1">
            <a:spLocks noGrp="1"/>
          </p:cNvSpPr>
          <p:nvPr>
            <p:ph type="title"/>
          </p:nvPr>
        </p:nvSpPr>
        <p:spPr>
          <a:xfrm>
            <a:off x="265500" y="118000"/>
            <a:ext cx="4045200" cy="116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da" sz="2980"/>
              <a:t>Aktivitet: situation og betydningsflashbacks</a:t>
            </a:r>
            <a:endParaRPr sz="2980"/>
          </a:p>
        </p:txBody>
      </p:sp>
      <p:sp>
        <p:nvSpPr>
          <p:cNvPr id="236" name="Google Shape;236;p41"/>
          <p:cNvSpPr txBox="1">
            <a:spLocks noGrp="1"/>
          </p:cNvSpPr>
          <p:nvPr>
            <p:ph type="subTitle" idx="1"/>
          </p:nvPr>
        </p:nvSpPr>
        <p:spPr>
          <a:xfrm>
            <a:off x="314675" y="1409348"/>
            <a:ext cx="4045200" cy="356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200" i="1">
                <a:solidFill>
                  <a:srgbClr val="000000"/>
                </a:solidFill>
                <a:latin typeface="Arial"/>
                <a:ea typeface="Arial"/>
                <a:cs typeface="Arial"/>
                <a:sym typeface="Arial"/>
              </a:rPr>
              <a:t>I novellen ‘Nye udfordringer’ står Anne i slutningen af 9. klasse og skal træffe en beslutning om, hvad hun skal efter folkeskolen. Anne presses af forældrenes forventninger, og den situation, læseren møder hende i, bliver afgørende for hendes videre liv. Nu skal I undersøge situationen og dens betydning nærmere. </a:t>
            </a:r>
            <a:endParaRPr sz="1200" i="1">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0" lvl="0" indent="0" algn="l" rtl="0">
              <a:spcBef>
                <a:spcPts val="0"/>
              </a:spcBef>
              <a:spcAft>
                <a:spcPts val="0"/>
              </a:spcAft>
              <a:buNone/>
            </a:pPr>
            <a:r>
              <a:rPr lang="da" sz="1200" u="sng">
                <a:solidFill>
                  <a:srgbClr val="000000"/>
                </a:solidFill>
                <a:latin typeface="Arial"/>
                <a:ea typeface="Arial"/>
                <a:cs typeface="Arial"/>
                <a:sym typeface="Arial"/>
              </a:rPr>
              <a:t>Skriv stikord til spørgsmålene her:</a:t>
            </a:r>
            <a:endParaRPr sz="1200" u="sng">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Hvorfor vælger Anne, som hun gør?</a:t>
            </a: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Synes du, at Annes valg virker uovervejet?</a:t>
            </a: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Hvad synes du om Annes valg? </a:t>
            </a: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Hvilken betydning har novellens to flashbacks for Annes valg? </a:t>
            </a:r>
            <a:endParaRPr sz="1200">
              <a:solidFill>
                <a:srgbClr val="000000"/>
              </a:solidFill>
              <a:latin typeface="Arial"/>
              <a:ea typeface="Arial"/>
              <a:cs typeface="Arial"/>
              <a:sym typeface="Arial"/>
            </a:endParaRPr>
          </a:p>
          <a:p>
            <a:pPr marL="0" lvl="0" indent="0" algn="ctr" rtl="0">
              <a:spcBef>
                <a:spcPts val="0"/>
              </a:spcBef>
              <a:spcAft>
                <a:spcPts val="0"/>
              </a:spcAft>
              <a:buNone/>
            </a:pPr>
            <a:endParaRPr/>
          </a:p>
        </p:txBody>
      </p:sp>
      <p:pic>
        <p:nvPicPr>
          <p:cNvPr id="237" name="Google Shape;237;p41"/>
          <p:cNvPicPr preferRelativeResize="0"/>
          <p:nvPr/>
        </p:nvPicPr>
        <p:blipFill rotWithShape="1">
          <a:blip r:embed="rId3">
            <a:alphaModFix/>
          </a:blip>
          <a:srcRect l="2666"/>
          <a:stretch/>
        </p:blipFill>
        <p:spPr>
          <a:xfrm>
            <a:off x="4858300" y="1128688"/>
            <a:ext cx="4110876" cy="2886124"/>
          </a:xfrm>
          <a:prstGeom prst="rect">
            <a:avLst/>
          </a:prstGeom>
          <a:noFill/>
          <a:ln>
            <a:noFill/>
          </a:ln>
        </p:spPr>
      </p:pic>
      <p:sp>
        <p:nvSpPr>
          <p:cNvPr id="238" name="Google Shape;238;p41"/>
          <p:cNvSpPr txBox="1"/>
          <p:nvPr/>
        </p:nvSpPr>
        <p:spPr>
          <a:xfrm>
            <a:off x="5477875" y="442550"/>
            <a:ext cx="2576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800">
                <a:solidFill>
                  <a:schemeClr val="dk2"/>
                </a:solidFill>
                <a:latin typeface="Lato"/>
                <a:ea typeface="Lato"/>
                <a:cs typeface="Lato"/>
                <a:sym typeface="Lato"/>
              </a:rPr>
              <a:t>I grupper skal I </a:t>
            </a:r>
            <a:endParaRPr sz="1800">
              <a:solidFill>
                <a:schemeClr val="dk2"/>
              </a:solidFill>
              <a:latin typeface="Lato"/>
              <a:ea typeface="Lato"/>
              <a:cs typeface="Lato"/>
              <a:sym typeface="Lato"/>
            </a:endParaRPr>
          </a:p>
        </p:txBody>
      </p:sp>
      <p:sp>
        <p:nvSpPr>
          <p:cNvPr id="239" name="Google Shape;239;p41"/>
          <p:cNvSpPr/>
          <p:nvPr/>
        </p:nvSpPr>
        <p:spPr>
          <a:xfrm rot="7906335">
            <a:off x="3923134" y="1487819"/>
            <a:ext cx="2222852" cy="520971"/>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0" name="Google Shape;240;p4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265500" y="236000"/>
            <a:ext cx="4045200" cy="78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da" sz="2780"/>
              <a:t>Barndommen som en maggiterning</a:t>
            </a:r>
            <a:endParaRPr sz="2780"/>
          </a:p>
        </p:txBody>
      </p:sp>
      <p:sp>
        <p:nvSpPr>
          <p:cNvPr id="246" name="Google Shape;246;p42"/>
          <p:cNvSpPr txBox="1">
            <a:spLocks noGrp="1"/>
          </p:cNvSpPr>
          <p:nvPr>
            <p:ph type="subTitle" idx="1"/>
          </p:nvPr>
        </p:nvSpPr>
        <p:spPr>
          <a:xfrm>
            <a:off x="265500" y="1021400"/>
            <a:ext cx="4045200" cy="4043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da" sz="1200" b="1">
                <a:solidFill>
                  <a:srgbClr val="090B19"/>
                </a:solidFill>
                <a:latin typeface="Arial"/>
                <a:ea typeface="Arial"/>
                <a:cs typeface="Arial"/>
                <a:sym typeface="Arial"/>
              </a:rPr>
              <a:t>Aktivitet 1: Barndommen som en maggiterning</a:t>
            </a:r>
            <a:br>
              <a:rPr lang="da" sz="1200" b="1">
                <a:solidFill>
                  <a:srgbClr val="090B19"/>
                </a:solidFill>
                <a:latin typeface="Arial"/>
                <a:ea typeface="Arial"/>
                <a:cs typeface="Arial"/>
                <a:sym typeface="Arial"/>
              </a:rPr>
            </a:br>
            <a:r>
              <a:rPr lang="da" sz="1200" u="sng">
                <a:solidFill>
                  <a:srgbClr val="090B19"/>
                </a:solidFill>
                <a:latin typeface="Arial"/>
                <a:ea typeface="Arial"/>
                <a:cs typeface="Arial"/>
                <a:sym typeface="Arial"/>
              </a:rPr>
              <a:t>Lav en planche i grupper </a:t>
            </a:r>
            <a:br>
              <a:rPr lang="da" sz="1200" b="1">
                <a:solidFill>
                  <a:srgbClr val="090B19"/>
                </a:solidFill>
                <a:latin typeface="Arial"/>
                <a:ea typeface="Arial"/>
                <a:cs typeface="Arial"/>
                <a:sym typeface="Arial"/>
              </a:rPr>
            </a:br>
            <a:endParaRPr sz="1200" b="1">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Skriv et kort resumé af det </a:t>
            </a:r>
            <a:r>
              <a:rPr lang="da" sz="1200" b="1">
                <a:solidFill>
                  <a:srgbClr val="090B19"/>
                </a:solidFill>
                <a:latin typeface="Arial"/>
                <a:ea typeface="Arial"/>
                <a:cs typeface="Arial"/>
                <a:sym typeface="Arial"/>
              </a:rPr>
              <a:t>første</a:t>
            </a:r>
            <a:r>
              <a:rPr lang="da" sz="1200">
                <a:solidFill>
                  <a:srgbClr val="090B19"/>
                </a:solidFill>
                <a:latin typeface="Arial"/>
                <a:ea typeface="Arial"/>
                <a:cs typeface="Arial"/>
                <a:sym typeface="Arial"/>
              </a:rPr>
              <a:t> flashback </a:t>
            </a:r>
            <a:endParaRPr sz="1200">
              <a:solidFill>
                <a:srgbClr val="090B19"/>
              </a:solidFill>
              <a:latin typeface="Arial"/>
              <a:ea typeface="Arial"/>
              <a:cs typeface="Arial"/>
              <a:sym typeface="Arial"/>
            </a:endParaRPr>
          </a:p>
          <a:p>
            <a:pPr marL="457200" lvl="0" indent="0" algn="l" rtl="0">
              <a:spcBef>
                <a:spcPts val="0"/>
              </a:spcBef>
              <a:spcAft>
                <a:spcPts val="0"/>
              </a:spcAft>
              <a:buNone/>
            </a:pP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Forklar forbindelsen: Anne+ mor+ andemor🦆.</a:t>
            </a:r>
            <a:endParaRPr sz="1200">
              <a:solidFill>
                <a:srgbClr val="090B19"/>
              </a:solidFill>
              <a:latin typeface="Arial"/>
              <a:ea typeface="Arial"/>
              <a:cs typeface="Arial"/>
              <a:sym typeface="Arial"/>
            </a:endParaRPr>
          </a:p>
          <a:p>
            <a:pPr marL="457200" lvl="0" indent="0" algn="l" rtl="0">
              <a:spcBef>
                <a:spcPts val="0"/>
              </a:spcBef>
              <a:spcAft>
                <a:spcPts val="0"/>
              </a:spcAft>
              <a:buNone/>
            </a:pP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Skriv i stikord, hvordan du vil karakterisere Annes mor i flashbacket (Hvordan er moren?)</a:t>
            </a:r>
            <a:endParaRPr sz="1200">
              <a:solidFill>
                <a:srgbClr val="090B19"/>
              </a:solidFill>
              <a:latin typeface="Arial"/>
              <a:ea typeface="Arial"/>
              <a:cs typeface="Arial"/>
              <a:sym typeface="Arial"/>
            </a:endParaRPr>
          </a:p>
          <a:p>
            <a:pPr marL="457200" lvl="0" indent="0" algn="l" rtl="0">
              <a:spcBef>
                <a:spcPts val="0"/>
              </a:spcBef>
              <a:spcAft>
                <a:spcPts val="0"/>
              </a:spcAft>
              <a:buNone/>
            </a:pPr>
            <a:r>
              <a:rPr lang="da" sz="1200">
                <a:solidFill>
                  <a:srgbClr val="090B19"/>
                </a:solidFill>
                <a:latin typeface="Arial"/>
                <a:ea typeface="Arial"/>
                <a:cs typeface="Arial"/>
                <a:sym typeface="Arial"/>
              </a:rPr>
              <a:t> </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Hvad synes I om farens reaktion på deres eftermiddag med andemor🦆. </a:t>
            </a:r>
            <a:endParaRPr sz="1200">
              <a:solidFill>
                <a:srgbClr val="090B19"/>
              </a:solidFill>
              <a:latin typeface="Arial"/>
              <a:ea typeface="Arial"/>
              <a:cs typeface="Arial"/>
              <a:sym typeface="Arial"/>
            </a:endParaRPr>
          </a:p>
          <a:p>
            <a:pPr marL="457200" lvl="0" indent="0" algn="l" rtl="0">
              <a:spcBef>
                <a:spcPts val="0"/>
              </a:spcBef>
              <a:spcAft>
                <a:spcPts val="0"/>
              </a:spcAft>
              <a:buNone/>
            </a:pP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Skriv i stikord, hvilken betydning morens job i udlandet får for Annes barndom. </a:t>
            </a:r>
            <a:endParaRPr sz="1200">
              <a:solidFill>
                <a:srgbClr val="090B19"/>
              </a:solidFill>
              <a:latin typeface="Arial"/>
              <a:ea typeface="Arial"/>
              <a:cs typeface="Arial"/>
              <a:sym typeface="Arial"/>
            </a:endParaRPr>
          </a:p>
          <a:p>
            <a:pPr marL="457200" lvl="0" indent="0" algn="l" rtl="0">
              <a:spcBef>
                <a:spcPts val="0"/>
              </a:spcBef>
              <a:spcAft>
                <a:spcPts val="0"/>
              </a:spcAft>
              <a:buNone/>
            </a:pP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Hvorfor får den situation, vi møder Anne i, hende til at tænke på netop oplevelsen med anden🦆?</a:t>
            </a:r>
            <a:endParaRPr sz="1200">
              <a:solidFill>
                <a:srgbClr val="090B19"/>
              </a:solidFill>
              <a:latin typeface="Arial"/>
              <a:ea typeface="Arial"/>
              <a:cs typeface="Arial"/>
              <a:sym typeface="Arial"/>
            </a:endParaRPr>
          </a:p>
          <a:p>
            <a:pPr marL="457200" lvl="0" indent="0" algn="l" rtl="0">
              <a:spcBef>
                <a:spcPts val="0"/>
              </a:spcBef>
              <a:spcAft>
                <a:spcPts val="0"/>
              </a:spcAft>
              <a:buNone/>
            </a:pPr>
            <a:r>
              <a:rPr lang="da" sz="1200">
                <a:solidFill>
                  <a:srgbClr val="090B19"/>
                </a:solidFill>
                <a:latin typeface="Arial"/>
                <a:ea typeface="Arial"/>
                <a:cs typeface="Arial"/>
                <a:sym typeface="Arial"/>
              </a:rPr>
              <a:t> </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Skriv i én sætning, hvad barndom er for Anne.</a:t>
            </a:r>
            <a:endParaRPr sz="1200">
              <a:solidFill>
                <a:srgbClr val="090B19"/>
              </a:solidFill>
              <a:latin typeface="Arial"/>
              <a:ea typeface="Arial"/>
              <a:cs typeface="Arial"/>
              <a:sym typeface="Arial"/>
            </a:endParaRPr>
          </a:p>
          <a:p>
            <a:pPr marL="0" lvl="0" indent="0" algn="l" rtl="0">
              <a:spcBef>
                <a:spcPts val="0"/>
              </a:spcBef>
              <a:spcAft>
                <a:spcPts val="0"/>
              </a:spcAft>
              <a:buNone/>
            </a:pPr>
            <a:endParaRPr sz="1200" b="1">
              <a:solidFill>
                <a:srgbClr val="090B19"/>
              </a:solidFill>
              <a:latin typeface="Arial"/>
              <a:ea typeface="Arial"/>
              <a:cs typeface="Arial"/>
              <a:sym typeface="Arial"/>
            </a:endParaRPr>
          </a:p>
          <a:p>
            <a:pPr marL="0" lvl="0" indent="0" algn="l" rtl="0">
              <a:spcBef>
                <a:spcPts val="0"/>
              </a:spcBef>
              <a:spcAft>
                <a:spcPts val="0"/>
              </a:spcAft>
              <a:buNone/>
            </a:pPr>
            <a:endParaRPr sz="1200" b="1">
              <a:solidFill>
                <a:srgbClr val="090B19"/>
              </a:solidFill>
              <a:latin typeface="Arial"/>
              <a:ea typeface="Arial"/>
              <a:cs typeface="Arial"/>
              <a:sym typeface="Arial"/>
            </a:endParaRPr>
          </a:p>
          <a:p>
            <a:pPr marL="0" lvl="0" indent="0" algn="l" rtl="0">
              <a:spcBef>
                <a:spcPts val="0"/>
              </a:spcBef>
              <a:spcAft>
                <a:spcPts val="0"/>
              </a:spcAft>
              <a:buNone/>
            </a:pPr>
            <a:r>
              <a:rPr lang="da" sz="1200" b="1">
                <a:solidFill>
                  <a:srgbClr val="090B19"/>
                </a:solidFill>
                <a:latin typeface="Arial"/>
                <a:ea typeface="Arial"/>
                <a:cs typeface="Arial"/>
                <a:sym typeface="Arial"/>
              </a:rPr>
              <a:t>Opsamling</a:t>
            </a:r>
            <a:endParaRPr sz="1200" b="1">
              <a:solidFill>
                <a:srgbClr val="090B19"/>
              </a:solidFill>
              <a:latin typeface="Arial"/>
              <a:ea typeface="Arial"/>
              <a:cs typeface="Arial"/>
              <a:sym typeface="Arial"/>
            </a:endParaRPr>
          </a:p>
        </p:txBody>
      </p:sp>
      <p:sp>
        <p:nvSpPr>
          <p:cNvPr id="247" name="Google Shape;247;p42"/>
          <p:cNvSpPr txBox="1"/>
          <p:nvPr/>
        </p:nvSpPr>
        <p:spPr>
          <a:xfrm>
            <a:off x="5015650" y="88500"/>
            <a:ext cx="3619200" cy="14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800" b="1" u="sng">
                <a:solidFill>
                  <a:srgbClr val="090B19"/>
                </a:solidFill>
              </a:rPr>
              <a:t>Facts</a:t>
            </a:r>
            <a:endParaRPr sz="1800" b="1" u="sng">
              <a:solidFill>
                <a:srgbClr val="090B19"/>
              </a:solidFill>
            </a:endParaRPr>
          </a:p>
          <a:p>
            <a:pPr marL="0" lvl="0" indent="0" algn="l" rtl="0">
              <a:spcBef>
                <a:spcPts val="0"/>
              </a:spcBef>
              <a:spcAft>
                <a:spcPts val="0"/>
              </a:spcAft>
              <a:buNone/>
            </a:pPr>
            <a:r>
              <a:rPr lang="da" sz="1200" b="1">
                <a:solidFill>
                  <a:srgbClr val="090B19"/>
                </a:solidFill>
              </a:rPr>
              <a:t>Hvad er komposition? </a:t>
            </a:r>
            <a:endParaRPr sz="1200" b="1">
              <a:solidFill>
                <a:srgbClr val="090B19"/>
              </a:solidFill>
            </a:endParaRPr>
          </a:p>
          <a:p>
            <a:pPr marL="457200" lvl="0" indent="-304800" algn="l" rtl="0">
              <a:spcBef>
                <a:spcPts val="0"/>
              </a:spcBef>
              <a:spcAft>
                <a:spcPts val="0"/>
              </a:spcAft>
              <a:buClr>
                <a:srgbClr val="090B19"/>
              </a:buClr>
              <a:buSzPts val="1200"/>
              <a:buFont typeface="Arial"/>
              <a:buChar char="-"/>
            </a:pPr>
            <a:r>
              <a:rPr lang="da" sz="1200">
                <a:solidFill>
                  <a:srgbClr val="090B19"/>
                </a:solidFill>
              </a:rPr>
              <a:t>Det betyder opbygning </a:t>
            </a:r>
            <a:endParaRPr sz="1200">
              <a:solidFill>
                <a:srgbClr val="090B19"/>
              </a:solidFill>
            </a:endParaRPr>
          </a:p>
          <a:p>
            <a:pPr marL="457200" lvl="0" indent="-304800" algn="l" rtl="0">
              <a:spcBef>
                <a:spcPts val="0"/>
              </a:spcBef>
              <a:spcAft>
                <a:spcPts val="0"/>
              </a:spcAft>
              <a:buClr>
                <a:srgbClr val="090B19"/>
              </a:buClr>
              <a:buSzPts val="1200"/>
              <a:buFont typeface="Arial"/>
              <a:buChar char="-"/>
            </a:pPr>
            <a:r>
              <a:rPr lang="da" sz="1200">
                <a:solidFill>
                  <a:srgbClr val="090B19"/>
                </a:solidFill>
              </a:rPr>
              <a:t>Man taler ofte om indre og ydre komposition</a:t>
            </a:r>
            <a:endParaRPr sz="1200">
              <a:solidFill>
                <a:srgbClr val="090B19"/>
              </a:solidFill>
            </a:endParaRPr>
          </a:p>
          <a:p>
            <a:pPr marL="914400" lvl="1" indent="-304800" algn="l" rtl="0">
              <a:spcBef>
                <a:spcPts val="0"/>
              </a:spcBef>
              <a:spcAft>
                <a:spcPts val="0"/>
              </a:spcAft>
              <a:buClr>
                <a:srgbClr val="090B19"/>
              </a:buClr>
              <a:buSzPts val="1200"/>
              <a:buFont typeface="Arial"/>
              <a:buChar char="-"/>
            </a:pPr>
            <a:r>
              <a:rPr lang="da" sz="1200" u="sng">
                <a:solidFill>
                  <a:srgbClr val="090B19"/>
                </a:solidFill>
              </a:rPr>
              <a:t>Ydre</a:t>
            </a:r>
            <a:r>
              <a:rPr lang="da" sz="1200">
                <a:solidFill>
                  <a:srgbClr val="090B19"/>
                </a:solidFill>
              </a:rPr>
              <a:t> det vi VED</a:t>
            </a:r>
            <a:endParaRPr sz="1200">
              <a:solidFill>
                <a:srgbClr val="090B19"/>
              </a:solidFill>
            </a:endParaRPr>
          </a:p>
          <a:p>
            <a:pPr marL="914400" lvl="1" indent="-304800" algn="l" rtl="0">
              <a:spcBef>
                <a:spcPts val="0"/>
              </a:spcBef>
              <a:spcAft>
                <a:spcPts val="0"/>
              </a:spcAft>
              <a:buClr>
                <a:srgbClr val="090B19"/>
              </a:buClr>
              <a:buSzPts val="1200"/>
              <a:buFont typeface="Arial"/>
              <a:buChar char="-"/>
            </a:pPr>
            <a:r>
              <a:rPr lang="da" sz="1200" u="sng">
                <a:solidFill>
                  <a:srgbClr val="090B19"/>
                </a:solidFill>
              </a:rPr>
              <a:t>Indre</a:t>
            </a:r>
            <a:r>
              <a:rPr lang="da" sz="1200">
                <a:solidFill>
                  <a:srgbClr val="090B19"/>
                </a:solidFill>
              </a:rPr>
              <a:t> det vi skal tænke os til </a:t>
            </a:r>
            <a:endParaRPr sz="1200">
              <a:solidFill>
                <a:srgbClr val="090B19"/>
              </a:solidFill>
            </a:endParaRPr>
          </a:p>
          <a:p>
            <a:pPr marL="914400" lvl="0" indent="0" algn="l" rtl="0">
              <a:spcBef>
                <a:spcPts val="0"/>
              </a:spcBef>
              <a:spcAft>
                <a:spcPts val="0"/>
              </a:spcAft>
              <a:buNone/>
            </a:pPr>
            <a:endParaRPr sz="1200">
              <a:solidFill>
                <a:srgbClr val="090B19"/>
              </a:solidFill>
            </a:endParaRPr>
          </a:p>
          <a:p>
            <a:pPr marL="914400" lvl="0" indent="0" algn="l" rtl="0">
              <a:spcBef>
                <a:spcPts val="0"/>
              </a:spcBef>
              <a:spcAft>
                <a:spcPts val="0"/>
              </a:spcAft>
              <a:buNone/>
            </a:pPr>
            <a:endParaRPr sz="1200">
              <a:solidFill>
                <a:srgbClr val="090B19"/>
              </a:solidFill>
            </a:endParaRPr>
          </a:p>
          <a:p>
            <a:pPr marL="0" lvl="0" indent="0" algn="l" rtl="0">
              <a:spcBef>
                <a:spcPts val="0"/>
              </a:spcBef>
              <a:spcAft>
                <a:spcPts val="0"/>
              </a:spcAft>
              <a:buNone/>
            </a:pPr>
            <a:r>
              <a:rPr lang="da" sz="1200" b="1">
                <a:solidFill>
                  <a:srgbClr val="090B19"/>
                </a:solidFill>
              </a:rPr>
              <a:t>Hvad er en maggiterning?</a:t>
            </a:r>
            <a:endParaRPr sz="1200" b="1">
              <a:solidFill>
                <a:srgbClr val="090B19"/>
              </a:solidFill>
            </a:endParaRPr>
          </a:p>
          <a:p>
            <a:pPr marL="0" lvl="0" indent="0" algn="l" rtl="0">
              <a:lnSpc>
                <a:spcPct val="115000"/>
              </a:lnSpc>
              <a:spcBef>
                <a:spcPts val="500"/>
              </a:spcBef>
              <a:spcAft>
                <a:spcPts val="0"/>
              </a:spcAft>
              <a:buNone/>
            </a:pPr>
            <a:r>
              <a:rPr lang="da" sz="1200">
                <a:solidFill>
                  <a:srgbClr val="090B19"/>
                </a:solidFill>
              </a:rPr>
              <a:t>Maggiterninger hører hjemme i et køkken. En maggiterning er en lille, blød terning på et par centimeter. Den er et koncentrat af flere liter suppe, og den bruges her som et billede på det vigtige, der er tilbage, når alt overflødigt er kogt fra. </a:t>
            </a:r>
            <a:endParaRPr sz="1200">
              <a:solidFill>
                <a:srgbClr val="090B19"/>
              </a:solidFill>
            </a:endParaRPr>
          </a:p>
          <a:p>
            <a:pPr marL="0" lvl="0" indent="0" algn="l" rtl="0">
              <a:lnSpc>
                <a:spcPct val="115000"/>
              </a:lnSpc>
              <a:spcBef>
                <a:spcPts val="1500"/>
              </a:spcBef>
              <a:spcAft>
                <a:spcPts val="0"/>
              </a:spcAft>
              <a:buNone/>
            </a:pPr>
            <a:endParaRPr sz="1200">
              <a:solidFill>
                <a:srgbClr val="090B19"/>
              </a:solidFill>
              <a:highlight>
                <a:srgbClr val="D8EDED"/>
              </a:highlight>
            </a:endParaRPr>
          </a:p>
          <a:p>
            <a:pPr marL="0" lvl="0" indent="0" algn="l" rtl="0">
              <a:lnSpc>
                <a:spcPct val="115000"/>
              </a:lnSpc>
              <a:spcBef>
                <a:spcPts val="1500"/>
              </a:spcBef>
              <a:spcAft>
                <a:spcPts val="0"/>
              </a:spcAft>
              <a:buNone/>
            </a:pPr>
            <a:r>
              <a:rPr lang="da" sz="1200">
                <a:solidFill>
                  <a:srgbClr val="090B19"/>
                </a:solidFill>
                <a:highlight>
                  <a:srgbClr val="D8EDED"/>
                </a:highlight>
              </a:rPr>
              <a:t> </a:t>
            </a:r>
            <a:endParaRPr sz="1200">
              <a:solidFill>
                <a:srgbClr val="090B19"/>
              </a:solidFill>
              <a:highlight>
                <a:srgbClr val="D8EDED"/>
              </a:highlight>
            </a:endParaRPr>
          </a:p>
          <a:p>
            <a:pPr marL="0" lvl="0" indent="0" algn="l" rtl="0">
              <a:lnSpc>
                <a:spcPct val="115000"/>
              </a:lnSpc>
              <a:spcBef>
                <a:spcPts val="1500"/>
              </a:spcBef>
              <a:spcAft>
                <a:spcPts val="0"/>
              </a:spcAft>
              <a:buNone/>
            </a:pPr>
            <a:endParaRPr sz="1100"/>
          </a:p>
          <a:p>
            <a:pPr marL="0" lvl="0" indent="0" algn="l" rtl="0">
              <a:spcBef>
                <a:spcPts val="0"/>
              </a:spcBef>
              <a:spcAft>
                <a:spcPts val="0"/>
              </a:spcAft>
              <a:buNone/>
            </a:pPr>
            <a:endParaRPr sz="1200">
              <a:solidFill>
                <a:srgbClr val="090B19"/>
              </a:solidFill>
            </a:endParaRPr>
          </a:p>
          <a:p>
            <a:pPr marL="0" lvl="0" indent="0" algn="l" rtl="0">
              <a:spcBef>
                <a:spcPts val="0"/>
              </a:spcBef>
              <a:spcAft>
                <a:spcPts val="0"/>
              </a:spcAft>
              <a:buNone/>
            </a:pPr>
            <a:endParaRPr sz="1800">
              <a:solidFill>
                <a:schemeClr val="dk2"/>
              </a:solidFill>
              <a:latin typeface="Lato"/>
              <a:ea typeface="Lato"/>
              <a:cs typeface="Lato"/>
              <a:sym typeface="Lato"/>
            </a:endParaRPr>
          </a:p>
        </p:txBody>
      </p:sp>
      <p:pic>
        <p:nvPicPr>
          <p:cNvPr id="248" name="Google Shape;248;p42"/>
          <p:cNvPicPr preferRelativeResize="0"/>
          <p:nvPr/>
        </p:nvPicPr>
        <p:blipFill>
          <a:blip r:embed="rId3">
            <a:alphaModFix/>
          </a:blip>
          <a:stretch>
            <a:fillRect/>
          </a:stretch>
        </p:blipFill>
        <p:spPr>
          <a:xfrm>
            <a:off x="6015475" y="3246650"/>
            <a:ext cx="2619375" cy="1752600"/>
          </a:xfrm>
          <a:prstGeom prst="rect">
            <a:avLst/>
          </a:prstGeom>
          <a:noFill/>
          <a:ln>
            <a:noFill/>
          </a:ln>
        </p:spPr>
      </p:pic>
      <p:sp>
        <p:nvSpPr>
          <p:cNvPr id="249" name="Google Shape;249;p4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311700" y="234000"/>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da" u="sng"/>
              <a:t>Eksempel på planche opdeling</a:t>
            </a:r>
            <a:endParaRPr u="sng"/>
          </a:p>
          <a:p>
            <a:pPr marL="0" lvl="0" indent="0" algn="ctr" rtl="0">
              <a:spcBef>
                <a:spcPts val="0"/>
              </a:spcBef>
              <a:spcAft>
                <a:spcPts val="0"/>
              </a:spcAft>
              <a:buNone/>
            </a:pPr>
            <a:endParaRPr u="sng"/>
          </a:p>
          <a:p>
            <a:pPr marL="457200" lvl="0" indent="-411480" algn="l" rtl="0">
              <a:spcBef>
                <a:spcPts val="0"/>
              </a:spcBef>
              <a:spcAft>
                <a:spcPts val="0"/>
              </a:spcAft>
              <a:buSzPct val="100000"/>
              <a:buAutoNum type="arabicPeriod"/>
            </a:pPr>
            <a:r>
              <a:rPr lang="da"/>
              <a:t>flashback                   og            2. flashback</a:t>
            </a:r>
            <a:endParaRPr/>
          </a:p>
        </p:txBody>
      </p:sp>
      <p:sp>
        <p:nvSpPr>
          <p:cNvPr id="255" name="Google Shape;255;p43"/>
          <p:cNvSpPr txBox="1"/>
          <p:nvPr/>
        </p:nvSpPr>
        <p:spPr>
          <a:xfrm>
            <a:off x="393375" y="1844000"/>
            <a:ext cx="2743800" cy="36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700">
                <a:solidFill>
                  <a:srgbClr val="090B19"/>
                </a:solidFill>
              </a:rPr>
              <a:t>Det første flashback handler om…</a:t>
            </a:r>
            <a:endParaRPr sz="1700">
              <a:solidFill>
                <a:srgbClr val="090B19"/>
              </a:solidFill>
            </a:endParaRPr>
          </a:p>
        </p:txBody>
      </p:sp>
      <p:sp>
        <p:nvSpPr>
          <p:cNvPr id="256" name="Google Shape;256;p43"/>
          <p:cNvSpPr txBox="1"/>
          <p:nvPr/>
        </p:nvSpPr>
        <p:spPr>
          <a:xfrm>
            <a:off x="5468050" y="1750550"/>
            <a:ext cx="3294600" cy="3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700">
                <a:solidFill>
                  <a:srgbClr val="090B19"/>
                </a:solidFill>
              </a:rPr>
              <a:t>Det andet flashback handler om…</a:t>
            </a:r>
            <a:endParaRPr sz="1700">
              <a:solidFill>
                <a:srgbClr val="090B19"/>
              </a:solidFill>
            </a:endParaRPr>
          </a:p>
        </p:txBody>
      </p:sp>
      <p:sp>
        <p:nvSpPr>
          <p:cNvPr id="257" name="Google Shape;257;p4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369125" y="200925"/>
            <a:ext cx="3994200" cy="980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Dagsorden </a:t>
            </a:r>
            <a:endParaRPr/>
          </a:p>
        </p:txBody>
      </p:sp>
      <p:sp>
        <p:nvSpPr>
          <p:cNvPr id="111" name="Google Shape;111;p26"/>
          <p:cNvSpPr txBox="1">
            <a:spLocks noGrp="1"/>
          </p:cNvSpPr>
          <p:nvPr>
            <p:ph type="subTitle" idx="1"/>
          </p:nvPr>
        </p:nvSpPr>
        <p:spPr>
          <a:xfrm>
            <a:off x="316500" y="1297249"/>
            <a:ext cx="3994200" cy="28935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AutoNum type="arabicPeriod"/>
            </a:pPr>
            <a:r>
              <a:rPr lang="da" sz="1400">
                <a:solidFill>
                  <a:srgbClr val="000000"/>
                </a:solidFill>
                <a:latin typeface="Arial"/>
                <a:ea typeface="Arial"/>
                <a:cs typeface="Arial"/>
                <a:sym typeface="Arial"/>
              </a:rPr>
              <a:t>Intro til forløbet</a:t>
            </a:r>
            <a:endParaRPr sz="1400">
              <a:solidFill>
                <a:srgbClr val="000000"/>
              </a:solidFill>
              <a:latin typeface="Arial"/>
              <a:ea typeface="Arial"/>
              <a:cs typeface="Arial"/>
              <a:sym typeface="Arial"/>
            </a:endParaRPr>
          </a:p>
          <a:p>
            <a:pPr marL="9144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Fælles mål  </a:t>
            </a:r>
            <a:endParaRPr sz="1400">
              <a:solidFill>
                <a:srgbClr val="000000"/>
              </a:solidFill>
              <a:latin typeface="Arial"/>
              <a:ea typeface="Arial"/>
              <a:cs typeface="Arial"/>
              <a:sym typeface="Arial"/>
            </a:endParaRPr>
          </a:p>
          <a:p>
            <a:pPr marL="9144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AutoNum type="arabicPeriod"/>
            </a:pPr>
            <a:r>
              <a:rPr lang="da" sz="1400">
                <a:solidFill>
                  <a:srgbClr val="000000"/>
                </a:solidFill>
                <a:latin typeface="Arial"/>
                <a:ea typeface="Arial"/>
                <a:cs typeface="Arial"/>
                <a:sym typeface="Arial"/>
              </a:rPr>
              <a:t>Aktivitet - ordskyen </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AutoNum type="arabicPeriod"/>
            </a:pPr>
            <a:r>
              <a:rPr lang="da" sz="1400">
                <a:solidFill>
                  <a:srgbClr val="000000"/>
                </a:solidFill>
                <a:latin typeface="Arial"/>
                <a:ea typeface="Arial"/>
                <a:cs typeface="Arial"/>
                <a:sym typeface="Arial"/>
              </a:rPr>
              <a:t>Første novelle</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AutoNum type="arabicPeriod"/>
            </a:pPr>
            <a:r>
              <a:rPr lang="da" sz="1400">
                <a:solidFill>
                  <a:srgbClr val="000000"/>
                </a:solidFill>
                <a:latin typeface="Arial"/>
                <a:ea typeface="Arial"/>
                <a:cs typeface="Arial"/>
                <a:sym typeface="Arial"/>
              </a:rPr>
              <a:t>Afslutning</a:t>
            </a:r>
            <a:endParaRPr sz="2300"/>
          </a:p>
        </p:txBody>
      </p:sp>
      <p:pic>
        <p:nvPicPr>
          <p:cNvPr id="112" name="Google Shape;112;p26"/>
          <p:cNvPicPr preferRelativeResize="0"/>
          <p:nvPr/>
        </p:nvPicPr>
        <p:blipFill>
          <a:blip r:embed="rId3">
            <a:alphaModFix/>
          </a:blip>
          <a:stretch>
            <a:fillRect/>
          </a:stretch>
        </p:blipFill>
        <p:spPr>
          <a:xfrm>
            <a:off x="4777675" y="1360625"/>
            <a:ext cx="4202875" cy="2039025"/>
          </a:xfrm>
          <a:prstGeom prst="rect">
            <a:avLst/>
          </a:prstGeom>
          <a:noFill/>
          <a:ln>
            <a:noFill/>
          </a:ln>
        </p:spPr>
      </p:pic>
      <p:sp>
        <p:nvSpPr>
          <p:cNvPr id="113" name="Google Shape;113;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304850" y="462225"/>
            <a:ext cx="4045200" cy="74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Dagsorden</a:t>
            </a:r>
            <a:endParaRPr/>
          </a:p>
        </p:txBody>
      </p:sp>
      <p:sp>
        <p:nvSpPr>
          <p:cNvPr id="263" name="Google Shape;263;p44"/>
          <p:cNvSpPr txBox="1">
            <a:spLocks noGrp="1"/>
          </p:cNvSpPr>
          <p:nvPr>
            <p:ph type="subTitle" idx="1"/>
          </p:nvPr>
        </p:nvSpPr>
        <p:spPr>
          <a:xfrm>
            <a:off x="265500" y="1208325"/>
            <a:ext cx="4045200" cy="358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Flashback 2 </a:t>
            </a:r>
            <a:endParaRPr sz="1400">
              <a:solidFill>
                <a:srgbClr val="000000"/>
              </a:solidFill>
              <a:latin typeface="Arial"/>
              <a:ea typeface="Arial"/>
              <a:cs typeface="Arial"/>
              <a:sym typeface="Arial"/>
            </a:endParaRPr>
          </a:p>
          <a:p>
            <a:pPr marL="914400" lvl="1"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Præsentation af begge flashbacks</a:t>
            </a:r>
            <a:endParaRPr sz="1400">
              <a:solidFill>
                <a:srgbClr val="000000"/>
              </a:solidFill>
              <a:latin typeface="Arial"/>
              <a:ea typeface="Arial"/>
              <a:cs typeface="Arial"/>
              <a:sym typeface="Arial"/>
            </a:endParaRPr>
          </a:p>
          <a:p>
            <a:pPr marL="9144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Aktivitet: Tanker om teksten</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Booktrailer</a:t>
            </a:r>
            <a:endParaRPr sz="1400">
              <a:solidFill>
                <a:srgbClr val="000000"/>
              </a:solidFill>
              <a:latin typeface="Arial"/>
              <a:ea typeface="Arial"/>
              <a:cs typeface="Arial"/>
              <a:sym typeface="Arial"/>
            </a:endParaRPr>
          </a:p>
        </p:txBody>
      </p:sp>
      <p:pic>
        <p:nvPicPr>
          <p:cNvPr id="264" name="Google Shape;264;p44"/>
          <p:cNvPicPr preferRelativeResize="0"/>
          <p:nvPr/>
        </p:nvPicPr>
        <p:blipFill rotWithShape="1">
          <a:blip r:embed="rId3">
            <a:alphaModFix/>
          </a:blip>
          <a:srcRect l="2689" r="3272"/>
          <a:stretch/>
        </p:blipFill>
        <p:spPr>
          <a:xfrm>
            <a:off x="4887825" y="1178650"/>
            <a:ext cx="3936918" cy="2558501"/>
          </a:xfrm>
          <a:prstGeom prst="rect">
            <a:avLst/>
          </a:prstGeom>
          <a:noFill/>
          <a:ln>
            <a:noFill/>
          </a:ln>
        </p:spPr>
      </p:pic>
      <p:sp>
        <p:nvSpPr>
          <p:cNvPr id="265" name="Google Shape;265;p4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5"/>
          <p:cNvSpPr txBox="1">
            <a:spLocks noGrp="1"/>
          </p:cNvSpPr>
          <p:nvPr>
            <p:ph type="title"/>
          </p:nvPr>
        </p:nvSpPr>
        <p:spPr>
          <a:xfrm>
            <a:off x="265500" y="78675"/>
            <a:ext cx="4045200" cy="775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da"/>
              <a:t>Flashback</a:t>
            </a:r>
            <a:endParaRPr/>
          </a:p>
        </p:txBody>
      </p:sp>
      <p:sp>
        <p:nvSpPr>
          <p:cNvPr id="271" name="Google Shape;271;p45"/>
          <p:cNvSpPr txBox="1">
            <a:spLocks noGrp="1"/>
          </p:cNvSpPr>
          <p:nvPr>
            <p:ph type="subTitle" idx="1"/>
          </p:nvPr>
        </p:nvSpPr>
        <p:spPr>
          <a:xfrm>
            <a:off x="265500" y="854175"/>
            <a:ext cx="4045200" cy="4210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da" sz="1200" u="sng">
                <a:solidFill>
                  <a:srgbClr val="000000"/>
                </a:solidFill>
                <a:latin typeface="Arial"/>
                <a:ea typeface="Arial"/>
                <a:cs typeface="Arial"/>
                <a:sym typeface="Arial"/>
              </a:rPr>
              <a:t>Folkeskolen er piece of cake: </a:t>
            </a:r>
            <a:endParaRPr sz="1200" u="sng">
              <a:solidFill>
                <a:srgbClr val="000000"/>
              </a:solidFill>
              <a:latin typeface="Arial"/>
              <a:ea typeface="Arial"/>
              <a:cs typeface="Arial"/>
              <a:sym typeface="Arial"/>
            </a:endParaRPr>
          </a:p>
          <a:p>
            <a:pPr marL="0" lvl="0" indent="0" algn="l" rtl="0">
              <a:lnSpc>
                <a:spcPct val="80000"/>
              </a:lnSpc>
              <a:spcBef>
                <a:spcPts val="0"/>
              </a:spcBef>
              <a:spcAft>
                <a:spcPts val="0"/>
              </a:spcAft>
              <a:buNone/>
            </a:pPr>
            <a:r>
              <a:rPr lang="da" sz="1200" i="1">
                <a:solidFill>
                  <a:srgbClr val="000000"/>
                </a:solidFill>
                <a:latin typeface="Arial"/>
                <a:ea typeface="Arial"/>
                <a:cs typeface="Arial"/>
                <a:sym typeface="Arial"/>
              </a:rPr>
              <a:t>Novellens andet flashback er en oplevelse Anne havde for bare 110 minutter siden, da hun sidder i den situation, læseren møder hende i. </a:t>
            </a:r>
            <a:endParaRPr sz="1200" i="1">
              <a:solidFill>
                <a:srgbClr val="000000"/>
              </a:solidFill>
              <a:latin typeface="Arial"/>
              <a:ea typeface="Arial"/>
              <a:cs typeface="Arial"/>
              <a:sym typeface="Arial"/>
            </a:endParaRPr>
          </a:p>
          <a:p>
            <a:pPr marL="0" lvl="0" indent="0" algn="l" rtl="0">
              <a:lnSpc>
                <a:spcPct val="80000"/>
              </a:lnSpc>
              <a:spcBef>
                <a:spcPts val="0"/>
              </a:spcBef>
              <a:spcAft>
                <a:spcPts val="0"/>
              </a:spcAft>
              <a:buNone/>
            </a:pPr>
            <a:endParaRPr sz="1200">
              <a:solidFill>
                <a:srgbClr val="000000"/>
              </a:solidFill>
              <a:latin typeface="Arial"/>
              <a:ea typeface="Arial"/>
              <a:cs typeface="Arial"/>
              <a:sym typeface="Arial"/>
            </a:endParaRPr>
          </a:p>
          <a:p>
            <a:pPr marL="457200" lvl="0" indent="-304800" algn="l" rtl="0">
              <a:lnSpc>
                <a:spcPct val="80000"/>
              </a:lnSpc>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Skriv et kort resumé af </a:t>
            </a:r>
            <a:r>
              <a:rPr lang="da" sz="1200" b="1">
                <a:solidFill>
                  <a:srgbClr val="000000"/>
                </a:solidFill>
                <a:latin typeface="Arial"/>
                <a:ea typeface="Arial"/>
                <a:cs typeface="Arial"/>
                <a:sym typeface="Arial"/>
              </a:rPr>
              <a:t>andet </a:t>
            </a:r>
            <a:r>
              <a:rPr lang="da" sz="1200">
                <a:solidFill>
                  <a:srgbClr val="000000"/>
                </a:solidFill>
                <a:latin typeface="Arial"/>
                <a:ea typeface="Arial"/>
                <a:cs typeface="Arial"/>
                <a:sym typeface="Arial"/>
              </a:rPr>
              <a:t>flashback</a:t>
            </a:r>
            <a:endParaRPr sz="1200">
              <a:solidFill>
                <a:srgbClr val="000000"/>
              </a:solidFill>
              <a:latin typeface="Arial"/>
              <a:ea typeface="Arial"/>
              <a:cs typeface="Arial"/>
              <a:sym typeface="Arial"/>
            </a:endParaRPr>
          </a:p>
          <a:p>
            <a:pPr marL="457200" lvl="0" indent="0" algn="l" rtl="0">
              <a:lnSpc>
                <a:spcPct val="80000"/>
              </a:lnSpc>
              <a:spcBef>
                <a:spcPts val="0"/>
              </a:spcBef>
              <a:spcAft>
                <a:spcPts val="0"/>
              </a:spcAft>
              <a:buNone/>
            </a:pPr>
            <a:endParaRPr sz="1200">
              <a:solidFill>
                <a:srgbClr val="000000"/>
              </a:solidFill>
              <a:latin typeface="Arial"/>
              <a:ea typeface="Arial"/>
              <a:cs typeface="Arial"/>
              <a:sym typeface="Arial"/>
            </a:endParaRPr>
          </a:p>
          <a:p>
            <a:pPr marL="457200" lvl="0" indent="-304800" algn="l" rtl="0">
              <a:lnSpc>
                <a:spcPct val="80000"/>
              </a:lnSpc>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Forklar forbindelsen mellem de lugte, Anne mærker, og den usikkerhed, Anne pludselig føler</a:t>
            </a:r>
            <a:endParaRPr sz="1200">
              <a:solidFill>
                <a:srgbClr val="000000"/>
              </a:solidFill>
              <a:latin typeface="Arial"/>
              <a:ea typeface="Arial"/>
              <a:cs typeface="Arial"/>
              <a:sym typeface="Arial"/>
            </a:endParaRPr>
          </a:p>
          <a:p>
            <a:pPr marL="457200" lvl="0" indent="0" algn="l" rtl="0">
              <a:lnSpc>
                <a:spcPct val="80000"/>
              </a:lnSpc>
              <a:spcBef>
                <a:spcPts val="0"/>
              </a:spcBef>
              <a:spcAft>
                <a:spcPts val="0"/>
              </a:spcAft>
              <a:buNone/>
            </a:pPr>
            <a:r>
              <a:rPr lang="da"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marL="457200" lvl="0" indent="-304800" algn="l" rtl="0">
              <a:lnSpc>
                <a:spcPct val="80000"/>
              </a:lnSpc>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Skriv i stikord, hvordan læreren reagerer ved mødet med Annes mor. </a:t>
            </a:r>
            <a:endParaRPr sz="1200">
              <a:solidFill>
                <a:srgbClr val="000000"/>
              </a:solidFill>
              <a:latin typeface="Arial"/>
              <a:ea typeface="Arial"/>
              <a:cs typeface="Arial"/>
              <a:sym typeface="Arial"/>
            </a:endParaRPr>
          </a:p>
          <a:p>
            <a:pPr marL="457200" lvl="0" indent="0" algn="l" rtl="0">
              <a:lnSpc>
                <a:spcPct val="80000"/>
              </a:lnSpc>
              <a:spcBef>
                <a:spcPts val="0"/>
              </a:spcBef>
              <a:spcAft>
                <a:spcPts val="0"/>
              </a:spcAft>
              <a:buNone/>
            </a:pPr>
            <a:endParaRPr sz="1200">
              <a:solidFill>
                <a:srgbClr val="000000"/>
              </a:solidFill>
              <a:latin typeface="Arial"/>
              <a:ea typeface="Arial"/>
              <a:cs typeface="Arial"/>
              <a:sym typeface="Arial"/>
            </a:endParaRPr>
          </a:p>
          <a:p>
            <a:pPr marL="457200" lvl="0" indent="-304800" algn="l" rtl="0">
              <a:lnSpc>
                <a:spcPct val="80000"/>
              </a:lnSpc>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Hvorfor fornemmer Anne en lille sarkasme hos læreren?</a:t>
            </a:r>
            <a:endParaRPr sz="1200">
              <a:solidFill>
                <a:srgbClr val="000000"/>
              </a:solidFill>
              <a:latin typeface="Arial"/>
              <a:ea typeface="Arial"/>
              <a:cs typeface="Arial"/>
              <a:sym typeface="Arial"/>
            </a:endParaRPr>
          </a:p>
          <a:p>
            <a:pPr marL="457200" lvl="0" indent="0" algn="l" rtl="0">
              <a:lnSpc>
                <a:spcPct val="80000"/>
              </a:lnSpc>
              <a:spcBef>
                <a:spcPts val="0"/>
              </a:spcBef>
              <a:spcAft>
                <a:spcPts val="0"/>
              </a:spcAft>
              <a:buNone/>
            </a:pPr>
            <a:endParaRPr sz="1200">
              <a:solidFill>
                <a:srgbClr val="000000"/>
              </a:solidFill>
              <a:latin typeface="Arial"/>
              <a:ea typeface="Arial"/>
              <a:cs typeface="Arial"/>
              <a:sym typeface="Arial"/>
            </a:endParaRPr>
          </a:p>
          <a:p>
            <a:pPr marL="457200" lvl="0" indent="-304800" algn="l" rtl="0">
              <a:lnSpc>
                <a:spcPct val="80000"/>
              </a:lnSpc>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Hvad synes I om, at der venter Anne en gave for alle 12-tallerne?</a:t>
            </a:r>
            <a:endParaRPr sz="1200">
              <a:solidFill>
                <a:srgbClr val="000000"/>
              </a:solidFill>
              <a:latin typeface="Arial"/>
              <a:ea typeface="Arial"/>
              <a:cs typeface="Arial"/>
              <a:sym typeface="Arial"/>
            </a:endParaRPr>
          </a:p>
          <a:p>
            <a:pPr marL="457200" lvl="0" indent="0" algn="l" rtl="0">
              <a:lnSpc>
                <a:spcPct val="80000"/>
              </a:lnSpc>
              <a:spcBef>
                <a:spcPts val="0"/>
              </a:spcBef>
              <a:spcAft>
                <a:spcPts val="0"/>
              </a:spcAft>
              <a:buNone/>
            </a:pPr>
            <a:endParaRPr sz="1200">
              <a:solidFill>
                <a:srgbClr val="000000"/>
              </a:solidFill>
              <a:latin typeface="Arial"/>
              <a:ea typeface="Arial"/>
              <a:cs typeface="Arial"/>
              <a:sym typeface="Arial"/>
            </a:endParaRPr>
          </a:p>
          <a:p>
            <a:pPr marL="457200" lvl="0" indent="-304800" algn="l" rtl="0">
              <a:lnSpc>
                <a:spcPct val="80000"/>
              </a:lnSpc>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Hvorfor får den situation, vi møder Anne i, hende til at tænke på netop oplevelsen fra tidligere på dagen? </a:t>
            </a:r>
            <a:endParaRPr sz="1200">
              <a:solidFill>
                <a:srgbClr val="000000"/>
              </a:solidFill>
              <a:latin typeface="Arial"/>
              <a:ea typeface="Arial"/>
              <a:cs typeface="Arial"/>
              <a:sym typeface="Arial"/>
            </a:endParaRPr>
          </a:p>
          <a:p>
            <a:pPr marL="457200" lvl="0" indent="0" algn="l" rtl="0">
              <a:lnSpc>
                <a:spcPct val="80000"/>
              </a:lnSpc>
              <a:spcBef>
                <a:spcPts val="0"/>
              </a:spcBef>
              <a:spcAft>
                <a:spcPts val="0"/>
              </a:spcAft>
              <a:buNone/>
            </a:pPr>
            <a:endParaRPr sz="1200">
              <a:solidFill>
                <a:srgbClr val="000000"/>
              </a:solidFill>
              <a:latin typeface="Arial"/>
              <a:ea typeface="Arial"/>
              <a:cs typeface="Arial"/>
              <a:sym typeface="Arial"/>
            </a:endParaRPr>
          </a:p>
          <a:p>
            <a:pPr marL="0" lvl="0" indent="0" algn="ctr" rtl="0">
              <a:lnSpc>
                <a:spcPct val="80000"/>
              </a:lnSpc>
              <a:spcBef>
                <a:spcPts val="0"/>
              </a:spcBef>
              <a:spcAft>
                <a:spcPts val="0"/>
              </a:spcAft>
              <a:buNone/>
            </a:pPr>
            <a:endParaRPr/>
          </a:p>
        </p:txBody>
      </p:sp>
      <p:pic>
        <p:nvPicPr>
          <p:cNvPr id="272" name="Google Shape;272;p45"/>
          <p:cNvPicPr preferRelativeResize="0"/>
          <p:nvPr/>
        </p:nvPicPr>
        <p:blipFill>
          <a:blip r:embed="rId3">
            <a:alphaModFix/>
          </a:blip>
          <a:stretch>
            <a:fillRect/>
          </a:stretch>
        </p:blipFill>
        <p:spPr>
          <a:xfrm>
            <a:off x="4846875" y="402761"/>
            <a:ext cx="4045201" cy="2398989"/>
          </a:xfrm>
          <a:prstGeom prst="rect">
            <a:avLst/>
          </a:prstGeom>
          <a:noFill/>
          <a:ln>
            <a:noFill/>
          </a:ln>
        </p:spPr>
      </p:pic>
      <p:sp>
        <p:nvSpPr>
          <p:cNvPr id="273" name="Google Shape;273;p45"/>
          <p:cNvSpPr txBox="1"/>
          <p:nvPr/>
        </p:nvSpPr>
        <p:spPr>
          <a:xfrm>
            <a:off x="4827575" y="3020950"/>
            <a:ext cx="4045200" cy="17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800">
                <a:solidFill>
                  <a:schemeClr val="dk2"/>
                </a:solidFill>
                <a:latin typeface="Lato"/>
                <a:ea typeface="Lato"/>
                <a:cs typeface="Lato"/>
                <a:sym typeface="Lato"/>
              </a:rPr>
              <a:t>Ordforklaringer</a:t>
            </a: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da" sz="1800">
                <a:solidFill>
                  <a:schemeClr val="dk2"/>
                </a:solidFill>
                <a:latin typeface="Lato"/>
                <a:ea typeface="Lato"/>
                <a:cs typeface="Lato"/>
                <a:sym typeface="Lato"/>
              </a:rPr>
              <a:t>Sarkasme = hånlig eller spydig bemærkning</a:t>
            </a:r>
            <a:endParaRPr sz="1800">
              <a:solidFill>
                <a:schemeClr val="dk2"/>
              </a:solidFill>
              <a:latin typeface="Lato"/>
              <a:ea typeface="Lato"/>
              <a:cs typeface="Lato"/>
              <a:sym typeface="Lato"/>
            </a:endParaRPr>
          </a:p>
        </p:txBody>
      </p:sp>
      <p:sp>
        <p:nvSpPr>
          <p:cNvPr id="274" name="Google Shape;274;p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6"/>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Præsentation af flashback 1 og 2 </a:t>
            </a:r>
            <a:endParaRPr/>
          </a:p>
        </p:txBody>
      </p:sp>
      <p:sp>
        <p:nvSpPr>
          <p:cNvPr id="280" name="Google Shape;280;p4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265500" y="69225"/>
            <a:ext cx="4045200" cy="855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891"/>
              <a:buNone/>
            </a:pPr>
            <a:r>
              <a:rPr lang="da" sz="2822"/>
              <a:t>Aktivitet: Tanker om teksten</a:t>
            </a:r>
            <a:endParaRPr sz="2822"/>
          </a:p>
        </p:txBody>
      </p:sp>
      <p:sp>
        <p:nvSpPr>
          <p:cNvPr id="286" name="Google Shape;286;p47"/>
          <p:cNvSpPr txBox="1">
            <a:spLocks noGrp="1"/>
          </p:cNvSpPr>
          <p:nvPr>
            <p:ph type="subTitle" idx="1"/>
          </p:nvPr>
        </p:nvSpPr>
        <p:spPr>
          <a:xfrm>
            <a:off x="265500" y="924525"/>
            <a:ext cx="4045200" cy="40713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da" sz="1200" b="1">
                <a:solidFill>
                  <a:srgbClr val="090B19"/>
                </a:solidFill>
                <a:highlight>
                  <a:srgbClr val="FFFFFF"/>
                </a:highlight>
                <a:latin typeface="Arial"/>
                <a:ea typeface="Arial"/>
                <a:cs typeface="Arial"/>
                <a:sym typeface="Arial"/>
              </a:rPr>
              <a:t>Hvad vil forfatteren os?</a:t>
            </a:r>
            <a:endParaRPr sz="1200" b="1">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b="1">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I denne aktivitet skal I nærme jer en fortolkning af teksten. I skal bruge jeres undersøgelser af teksten til at give et bud på, hvad forfatteren vil sige med teksten. </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Skriv hvad I mener, forfatterens budskab med novellen er. </a:t>
            </a:r>
            <a:endParaRPr sz="1200">
              <a:solidFill>
                <a:srgbClr val="090B19"/>
              </a:solidFill>
              <a:highlight>
                <a:srgbClr val="FFFFFF"/>
              </a:highlight>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highlight>
                  <a:srgbClr val="FFFFFF"/>
                </a:highlight>
                <a:latin typeface="Arial"/>
                <a:ea typeface="Arial"/>
                <a:cs typeface="Arial"/>
                <a:sym typeface="Arial"/>
              </a:rPr>
              <a:t>Hvorfor vælger forfatteren at slutte novellen med sætningen: </a:t>
            </a:r>
            <a:endParaRPr sz="1200">
              <a:solidFill>
                <a:srgbClr val="090B19"/>
              </a:solidFill>
              <a:highlight>
                <a:srgbClr val="FFFFFF"/>
              </a:highlight>
              <a:latin typeface="Arial"/>
              <a:ea typeface="Arial"/>
              <a:cs typeface="Arial"/>
              <a:sym typeface="Arial"/>
            </a:endParaRPr>
          </a:p>
          <a:p>
            <a:pPr marL="45720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“Det betyder hår for altid, det ved man, når man får 12 i fransk”? </a:t>
            </a:r>
            <a:endParaRPr sz="1200">
              <a:solidFill>
                <a:srgbClr val="090B19"/>
              </a:solidFill>
              <a:highlight>
                <a:srgbClr val="FFFFFF"/>
              </a:highlight>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highlight>
                  <a:srgbClr val="FFFFFF"/>
                </a:highlight>
                <a:latin typeface="Arial"/>
                <a:ea typeface="Arial"/>
                <a:cs typeface="Arial"/>
                <a:sym typeface="Arial"/>
              </a:rPr>
              <a:t>Hvilken tone er der i sætningen? Er det sarkastisk? Hård? Hånende? Eller noget helt andet? </a:t>
            </a:r>
            <a:endParaRPr sz="1200">
              <a:solidFill>
                <a:srgbClr val="090B19"/>
              </a:solidFill>
              <a:highlight>
                <a:srgbClr val="FFFFFF"/>
              </a:highlight>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highlight>
                  <a:srgbClr val="FFFFFF"/>
                </a:highlight>
                <a:latin typeface="Arial"/>
                <a:ea typeface="Arial"/>
                <a:cs typeface="Arial"/>
                <a:sym typeface="Arial"/>
              </a:rPr>
              <a:t>Hvad siger novellen om det at være ungt menneske i dag?</a:t>
            </a:r>
            <a:endParaRPr sz="1200">
              <a:solidFill>
                <a:srgbClr val="090B19"/>
              </a:solidFill>
              <a:highlight>
                <a:srgbClr val="FFFFFF"/>
              </a:highlight>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highlight>
                  <a:srgbClr val="FFFFFF"/>
                </a:highlight>
                <a:latin typeface="Arial"/>
                <a:ea typeface="Arial"/>
                <a:cs typeface="Arial"/>
                <a:sym typeface="Arial"/>
              </a:rPr>
              <a:t>Hvad siger novellen om det at være menneske - til alle tider? </a:t>
            </a:r>
            <a:endParaRPr sz="1200">
              <a:solidFill>
                <a:srgbClr val="090B19"/>
              </a:solidFill>
              <a:highlight>
                <a:srgbClr val="FFFFFF"/>
              </a:highlight>
              <a:latin typeface="Arial"/>
              <a:ea typeface="Arial"/>
              <a:cs typeface="Arial"/>
              <a:sym typeface="Arial"/>
            </a:endParaRPr>
          </a:p>
          <a:p>
            <a:pPr marL="45720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highlight>
                  <a:srgbClr val="FFFFFF"/>
                </a:highlight>
                <a:latin typeface="Arial"/>
                <a:ea typeface="Arial"/>
                <a:cs typeface="Arial"/>
                <a:sym typeface="Arial"/>
              </a:rPr>
              <a:t>Kan novellen lære dig noget om dig selv og dit liv? </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a:p>
        </p:txBody>
      </p:sp>
      <p:pic>
        <p:nvPicPr>
          <p:cNvPr id="287" name="Google Shape;287;p47"/>
          <p:cNvPicPr preferRelativeResize="0"/>
          <p:nvPr/>
        </p:nvPicPr>
        <p:blipFill>
          <a:blip r:embed="rId3">
            <a:alphaModFix/>
          </a:blip>
          <a:stretch>
            <a:fillRect/>
          </a:stretch>
        </p:blipFill>
        <p:spPr>
          <a:xfrm>
            <a:off x="4864730" y="855603"/>
            <a:ext cx="4135075" cy="2807775"/>
          </a:xfrm>
          <a:prstGeom prst="rect">
            <a:avLst/>
          </a:prstGeom>
          <a:noFill/>
          <a:ln>
            <a:noFill/>
          </a:ln>
        </p:spPr>
      </p:pic>
      <p:sp>
        <p:nvSpPr>
          <p:cNvPr id="288" name="Google Shape;288;p47"/>
          <p:cNvSpPr txBox="1"/>
          <p:nvPr/>
        </p:nvSpPr>
        <p:spPr>
          <a:xfrm>
            <a:off x="4946050" y="3850225"/>
            <a:ext cx="3751500" cy="5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800">
                <a:solidFill>
                  <a:schemeClr val="lt1"/>
                </a:solidFill>
                <a:latin typeface="Lato"/>
                <a:ea typeface="Lato"/>
                <a:cs typeface="Lato"/>
                <a:sym typeface="Lato"/>
              </a:rPr>
              <a:t>Forfatter: Mette Vedsø</a:t>
            </a:r>
            <a:endParaRPr sz="1800">
              <a:solidFill>
                <a:schemeClr val="lt1"/>
              </a:solidFill>
              <a:latin typeface="Lato"/>
              <a:ea typeface="Lato"/>
              <a:cs typeface="Lato"/>
              <a:sym typeface="Lato"/>
            </a:endParaRPr>
          </a:p>
        </p:txBody>
      </p:sp>
      <p:sp>
        <p:nvSpPr>
          <p:cNvPr id="289" name="Google Shape;289;p4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8"/>
          <p:cNvSpPr txBox="1">
            <a:spLocks noGrp="1"/>
          </p:cNvSpPr>
          <p:nvPr>
            <p:ph type="title"/>
          </p:nvPr>
        </p:nvSpPr>
        <p:spPr>
          <a:xfrm>
            <a:off x="265500" y="285200"/>
            <a:ext cx="4045200" cy="706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Booktrailer</a:t>
            </a:r>
            <a:endParaRPr/>
          </a:p>
        </p:txBody>
      </p:sp>
      <p:sp>
        <p:nvSpPr>
          <p:cNvPr id="295" name="Google Shape;295;p48"/>
          <p:cNvSpPr txBox="1">
            <a:spLocks noGrp="1"/>
          </p:cNvSpPr>
          <p:nvPr>
            <p:ph type="subTitle" idx="1"/>
          </p:nvPr>
        </p:nvSpPr>
        <p:spPr>
          <a:xfrm>
            <a:off x="265500" y="991700"/>
            <a:ext cx="4045200" cy="3935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da" sz="1200" b="1">
                <a:solidFill>
                  <a:srgbClr val="090B19"/>
                </a:solidFill>
                <a:highlight>
                  <a:srgbClr val="FFFFFF"/>
                </a:highlight>
                <a:latin typeface="Arial"/>
                <a:ea typeface="Arial"/>
                <a:cs typeface="Arial"/>
                <a:sym typeface="Arial"/>
              </a:rPr>
              <a:t>Fremgangsmåde</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I skal planlægge, hvilket indhold der skal være i booktrailerne. </a:t>
            </a:r>
            <a:br>
              <a:rPr lang="da" sz="1200">
                <a:solidFill>
                  <a:srgbClr val="090B19"/>
                </a:solidFill>
                <a:highlight>
                  <a:srgbClr val="FFFFFF"/>
                </a:highlight>
                <a:latin typeface="Arial"/>
                <a:ea typeface="Arial"/>
                <a:cs typeface="Arial"/>
                <a:sym typeface="Arial"/>
              </a:rPr>
            </a:b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u="sng">
                <a:solidFill>
                  <a:srgbClr val="090B19"/>
                </a:solidFill>
                <a:highlight>
                  <a:srgbClr val="FFFFFF"/>
                </a:highlight>
                <a:latin typeface="Arial"/>
                <a:ea typeface="Arial"/>
                <a:cs typeface="Arial"/>
                <a:sym typeface="Arial"/>
              </a:rPr>
              <a:t>Booktraileren skal indeholde:</a:t>
            </a:r>
            <a:endParaRPr sz="1200" u="sng">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u="sng">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1+2</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Fotos af teksten og billeder som understøtter formidlingen.</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chemeClr val="lt1"/>
                </a:highlight>
                <a:latin typeface="Arial"/>
                <a:ea typeface="Arial"/>
                <a:cs typeface="Arial"/>
                <a:sym typeface="Arial"/>
              </a:rPr>
              <a:t>Arbejde med at skabe spænding (musik, lydeffekter, oplæsning)</a:t>
            </a:r>
            <a:endParaRPr sz="1200">
              <a:solidFill>
                <a:srgbClr val="090B19"/>
              </a:solidFill>
              <a:highlight>
                <a:schemeClr val="lt1"/>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chemeClr val="lt1"/>
                </a:highlight>
                <a:latin typeface="Arial"/>
                <a:ea typeface="Arial"/>
                <a:cs typeface="Arial"/>
                <a:sym typeface="Arial"/>
              </a:rPr>
              <a:t>Novellesamlingen skal vises i slutningen, så seerne ved, hvilken novelle de skal kigge efter</a:t>
            </a:r>
            <a:endParaRPr sz="1200">
              <a:solidFill>
                <a:srgbClr val="090B19"/>
              </a:solidFill>
              <a:highlight>
                <a:schemeClr val="lt1"/>
              </a:highlight>
              <a:latin typeface="Arial"/>
              <a:ea typeface="Arial"/>
              <a:cs typeface="Arial"/>
              <a:sym typeface="Arial"/>
            </a:endParaRPr>
          </a:p>
          <a:p>
            <a:pPr marL="1371600" lvl="1" indent="-299085" algn="l" rtl="0">
              <a:spcBef>
                <a:spcPts val="0"/>
              </a:spcBef>
              <a:spcAft>
                <a:spcPts val="0"/>
              </a:spcAft>
              <a:buClr>
                <a:srgbClr val="090B19"/>
              </a:buClr>
              <a:buSzPct val="100000"/>
              <a:buFont typeface="Arial"/>
              <a:buChar char="-"/>
            </a:pPr>
            <a:r>
              <a:rPr lang="da" sz="1200">
                <a:solidFill>
                  <a:srgbClr val="090B19"/>
                </a:solidFill>
                <a:highlight>
                  <a:schemeClr val="lt1"/>
                </a:highlight>
                <a:latin typeface="Arial"/>
                <a:ea typeface="Arial"/>
                <a:cs typeface="Arial"/>
                <a:sym typeface="Arial"/>
              </a:rPr>
              <a:t>12 minutter i dommedag - Mette Vedsø</a:t>
            </a:r>
            <a:endParaRPr sz="1200">
              <a:solidFill>
                <a:srgbClr val="090B19"/>
              </a:solidFill>
              <a:highlight>
                <a:schemeClr val="lt1"/>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3</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Nævne fakta (forfatter, årstal, genre og målgruppe)</a:t>
            </a:r>
            <a:endParaRPr sz="1200">
              <a:solidFill>
                <a:srgbClr val="090B19"/>
              </a:solidFill>
              <a:highlight>
                <a:srgbClr val="FFFFFF"/>
              </a:highlight>
              <a:latin typeface="Arial"/>
              <a:ea typeface="Arial"/>
              <a:cs typeface="Arial"/>
              <a:sym typeface="Arial"/>
            </a:endParaRPr>
          </a:p>
          <a:p>
            <a:pPr marL="45720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4		</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Det bedste citat</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En præsentation af sætningen om, hvad barndom er ifølge Anne. </a:t>
            </a:r>
            <a:endParaRPr sz="1200">
              <a:solidFill>
                <a:srgbClr val="090B19"/>
              </a:solidFill>
              <a:highlight>
                <a:srgbClr val="FFFFFF"/>
              </a:highlight>
              <a:latin typeface="Arial"/>
              <a:ea typeface="Arial"/>
              <a:cs typeface="Arial"/>
              <a:sym typeface="Arial"/>
            </a:endParaRPr>
          </a:p>
          <a:p>
            <a:pPr marL="91440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ctr" rtl="0">
              <a:spcBef>
                <a:spcPts val="0"/>
              </a:spcBef>
              <a:spcAft>
                <a:spcPts val="0"/>
              </a:spcAft>
              <a:buNone/>
            </a:pPr>
            <a:endParaRPr/>
          </a:p>
        </p:txBody>
      </p:sp>
      <p:pic>
        <p:nvPicPr>
          <p:cNvPr id="296" name="Google Shape;296;p48"/>
          <p:cNvPicPr preferRelativeResize="0"/>
          <p:nvPr/>
        </p:nvPicPr>
        <p:blipFill>
          <a:blip r:embed="rId3">
            <a:alphaModFix/>
          </a:blip>
          <a:stretch>
            <a:fillRect/>
          </a:stretch>
        </p:blipFill>
        <p:spPr>
          <a:xfrm>
            <a:off x="4670350" y="991700"/>
            <a:ext cx="4419600" cy="2332575"/>
          </a:xfrm>
          <a:prstGeom prst="rect">
            <a:avLst/>
          </a:prstGeom>
          <a:noFill/>
          <a:ln>
            <a:noFill/>
          </a:ln>
        </p:spPr>
      </p:pic>
      <p:sp>
        <p:nvSpPr>
          <p:cNvPr id="297" name="Google Shape;297;p48"/>
          <p:cNvSpPr txBox="1"/>
          <p:nvPr/>
        </p:nvSpPr>
        <p:spPr>
          <a:xfrm>
            <a:off x="5143500" y="3504700"/>
            <a:ext cx="2645700" cy="10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200">
                <a:solidFill>
                  <a:srgbClr val="090B19"/>
                </a:solidFill>
                <a:highlight>
                  <a:schemeClr val="dk1"/>
                </a:highlight>
              </a:rPr>
              <a:t>OBS: </a:t>
            </a:r>
            <a:endParaRPr sz="1200">
              <a:solidFill>
                <a:srgbClr val="090B19"/>
              </a:solidFill>
              <a:highlight>
                <a:schemeClr val="dk1"/>
              </a:highlight>
            </a:endParaRPr>
          </a:p>
          <a:p>
            <a:pPr marL="457200" lvl="0" indent="-304800" algn="l" rtl="0">
              <a:spcBef>
                <a:spcPts val="0"/>
              </a:spcBef>
              <a:spcAft>
                <a:spcPts val="0"/>
              </a:spcAft>
              <a:buClr>
                <a:srgbClr val="090B19"/>
              </a:buClr>
              <a:buSzPts val="1200"/>
              <a:buChar char="-"/>
            </a:pPr>
            <a:r>
              <a:rPr lang="da" sz="1200">
                <a:solidFill>
                  <a:srgbClr val="090B19"/>
                </a:solidFill>
                <a:highlight>
                  <a:schemeClr val="dk1"/>
                </a:highlight>
              </a:rPr>
              <a:t>Man kan lave den i Imovie (Mac), Wevideo (skoletube) eller CapCut)</a:t>
            </a:r>
            <a:endParaRPr sz="1200">
              <a:solidFill>
                <a:srgbClr val="090B19"/>
              </a:solidFill>
              <a:highlight>
                <a:schemeClr val="dk1"/>
              </a:highlight>
            </a:endParaRPr>
          </a:p>
          <a:p>
            <a:pPr marL="0" lvl="0" indent="0" algn="l" rtl="0">
              <a:spcBef>
                <a:spcPts val="0"/>
              </a:spcBef>
              <a:spcAft>
                <a:spcPts val="0"/>
              </a:spcAft>
              <a:buNone/>
            </a:pPr>
            <a:endParaRPr sz="1200">
              <a:solidFill>
                <a:srgbClr val="090B19"/>
              </a:solidFill>
              <a:highlight>
                <a:schemeClr val="lt1"/>
              </a:highlight>
            </a:endParaRPr>
          </a:p>
          <a:p>
            <a:pPr marL="0" lvl="0" indent="0" algn="l" rtl="0">
              <a:spcBef>
                <a:spcPts val="0"/>
              </a:spcBef>
              <a:spcAft>
                <a:spcPts val="0"/>
              </a:spcAft>
              <a:buNone/>
            </a:pPr>
            <a:endParaRPr sz="1200">
              <a:solidFill>
                <a:srgbClr val="090B19"/>
              </a:solidFill>
              <a:highlight>
                <a:schemeClr val="lt1"/>
              </a:highlight>
            </a:endParaRPr>
          </a:p>
          <a:p>
            <a:pPr marL="0" lvl="0" indent="0" algn="l" rtl="0">
              <a:spcBef>
                <a:spcPts val="0"/>
              </a:spcBef>
              <a:spcAft>
                <a:spcPts val="0"/>
              </a:spcAft>
              <a:buNone/>
            </a:pPr>
            <a:endParaRPr sz="1800">
              <a:solidFill>
                <a:schemeClr val="dk2"/>
              </a:solidFill>
              <a:latin typeface="Lato"/>
              <a:ea typeface="Lato"/>
              <a:cs typeface="Lato"/>
              <a:sym typeface="Lato"/>
            </a:endParaRPr>
          </a:p>
        </p:txBody>
      </p:sp>
      <p:sp>
        <p:nvSpPr>
          <p:cNvPr id="298" name="Google Shape;298;p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Eksempler på booktrailer</a:t>
            </a:r>
            <a:endParaRPr/>
          </a:p>
        </p:txBody>
      </p:sp>
      <p:sp>
        <p:nvSpPr>
          <p:cNvPr id="304" name="Google Shape;304;p4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fontScale="62500" lnSpcReduction="10000"/>
          </a:bodyPr>
          <a:lstStyle/>
          <a:p>
            <a:pPr marL="0" lvl="0" indent="0" algn="ctr" rtl="0">
              <a:spcBef>
                <a:spcPts val="0"/>
              </a:spcBef>
              <a:spcAft>
                <a:spcPts val="0"/>
              </a:spcAft>
              <a:buNone/>
            </a:pPr>
            <a:r>
              <a:rPr lang="da" u="sng">
                <a:solidFill>
                  <a:schemeClr val="hlink"/>
                </a:solidFill>
                <a:hlinkClick r:id="rId3"/>
              </a:rPr>
              <a:t>https://www.google.com/search?q=eksempel+p%C3%A5+booktrailer&amp;oq=eksempel+p%C3%A5+booktrailer&amp;gs_lcrp=EgZjaHJvbWUyBggAEEUYOTIJCAEQIRgKGKAB0gEINjQ1MmowajeoAgCwAgA&amp;sourceid=chrome&amp;ie=UTF-8#fpstate=ive&amp;vld=cid:486a37f5,vid:XVi95YqN4BM,st:0</a:t>
            </a:r>
            <a:r>
              <a:rPr lang="da"/>
              <a:t> </a:t>
            </a:r>
            <a:endParaRPr/>
          </a:p>
        </p:txBody>
      </p:sp>
      <p:sp>
        <p:nvSpPr>
          <p:cNvPr id="305" name="Google Shape;305;p4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a" u="sng">
                <a:solidFill>
                  <a:schemeClr val="hlink"/>
                </a:solidFill>
                <a:hlinkClick r:id="rId4"/>
              </a:rPr>
              <a:t>https://www.youtube.com/watch?v=4giggSstYlQ</a:t>
            </a:r>
            <a:r>
              <a:rPr lang="da"/>
              <a:t>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306" name="Google Shape;306;p4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a:spLocks noGrp="1"/>
          </p:cNvSpPr>
          <p:nvPr>
            <p:ph type="title"/>
          </p:nvPr>
        </p:nvSpPr>
        <p:spPr>
          <a:xfrm>
            <a:off x="304850" y="462225"/>
            <a:ext cx="4045200" cy="74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Dagsorden</a:t>
            </a:r>
            <a:endParaRPr/>
          </a:p>
        </p:txBody>
      </p:sp>
      <p:sp>
        <p:nvSpPr>
          <p:cNvPr id="312" name="Google Shape;312;p50"/>
          <p:cNvSpPr txBox="1">
            <a:spLocks noGrp="1"/>
          </p:cNvSpPr>
          <p:nvPr>
            <p:ph type="subTitle" idx="1"/>
          </p:nvPr>
        </p:nvSpPr>
        <p:spPr>
          <a:xfrm>
            <a:off x="265500" y="1208325"/>
            <a:ext cx="4045200" cy="358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Booktrailer skal færdiggøres</a:t>
            </a:r>
            <a:endParaRPr sz="1400">
              <a:solidFill>
                <a:srgbClr val="000000"/>
              </a:solidFill>
              <a:latin typeface="Arial"/>
              <a:ea typeface="Arial"/>
              <a:cs typeface="Arial"/>
              <a:sym typeface="Arial"/>
            </a:endParaRPr>
          </a:p>
          <a:p>
            <a:pPr marL="914400" lvl="1"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Feedback på jeres anmeldelser </a:t>
            </a:r>
            <a:endParaRPr sz="1400">
              <a:solidFill>
                <a:srgbClr val="000000"/>
              </a:solidFill>
              <a:latin typeface="Arial"/>
              <a:ea typeface="Arial"/>
              <a:cs typeface="Arial"/>
              <a:sym typeface="Arial"/>
            </a:endParaRPr>
          </a:p>
          <a:p>
            <a:pPr marL="914400" lvl="1"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Fremvisning </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Aktivitet: brevkassen</a:t>
            </a:r>
            <a:endParaRPr sz="1400">
              <a:solidFill>
                <a:srgbClr val="000000"/>
              </a:solidFill>
              <a:latin typeface="Arial"/>
              <a:ea typeface="Arial"/>
              <a:cs typeface="Arial"/>
              <a:sym typeface="Arial"/>
            </a:endParaRPr>
          </a:p>
          <a:p>
            <a:pPr marL="914400" lvl="0" indent="0" algn="l" rtl="0">
              <a:spcBef>
                <a:spcPts val="0"/>
              </a:spcBef>
              <a:spcAft>
                <a:spcPts val="0"/>
              </a:spcAft>
              <a:buNone/>
            </a:pPr>
            <a:endParaRPr sz="1400">
              <a:solidFill>
                <a:srgbClr val="000000"/>
              </a:solidFill>
              <a:latin typeface="Arial"/>
              <a:ea typeface="Arial"/>
              <a:cs typeface="Arial"/>
              <a:sym typeface="Arial"/>
            </a:endParaRPr>
          </a:p>
          <a:p>
            <a:pPr marL="91440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p:txBody>
      </p:sp>
      <p:pic>
        <p:nvPicPr>
          <p:cNvPr id="313" name="Google Shape;313;p50"/>
          <p:cNvPicPr preferRelativeResize="0"/>
          <p:nvPr/>
        </p:nvPicPr>
        <p:blipFill rotWithShape="1">
          <a:blip r:embed="rId3">
            <a:alphaModFix/>
          </a:blip>
          <a:srcRect l="2689" r="3272"/>
          <a:stretch/>
        </p:blipFill>
        <p:spPr>
          <a:xfrm>
            <a:off x="4887825" y="1178650"/>
            <a:ext cx="3936918" cy="2558501"/>
          </a:xfrm>
          <a:prstGeom prst="rect">
            <a:avLst/>
          </a:prstGeom>
          <a:noFill/>
          <a:ln>
            <a:noFill/>
          </a:ln>
        </p:spPr>
      </p:pic>
      <p:sp>
        <p:nvSpPr>
          <p:cNvPr id="314" name="Google Shape;314;p5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1"/>
          <p:cNvSpPr txBox="1">
            <a:spLocks noGrp="1"/>
          </p:cNvSpPr>
          <p:nvPr>
            <p:ph type="title"/>
          </p:nvPr>
        </p:nvSpPr>
        <p:spPr>
          <a:xfrm>
            <a:off x="265500" y="285200"/>
            <a:ext cx="4045200" cy="706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Booktrailer</a:t>
            </a:r>
            <a:endParaRPr/>
          </a:p>
        </p:txBody>
      </p:sp>
      <p:sp>
        <p:nvSpPr>
          <p:cNvPr id="320" name="Google Shape;320;p51"/>
          <p:cNvSpPr txBox="1">
            <a:spLocks noGrp="1"/>
          </p:cNvSpPr>
          <p:nvPr>
            <p:ph type="subTitle" idx="1"/>
          </p:nvPr>
        </p:nvSpPr>
        <p:spPr>
          <a:xfrm>
            <a:off x="265500" y="894950"/>
            <a:ext cx="4306500" cy="4032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da" sz="1200" b="1">
                <a:solidFill>
                  <a:srgbClr val="090B19"/>
                </a:solidFill>
                <a:highlight>
                  <a:srgbClr val="FFFFFF"/>
                </a:highlight>
                <a:latin typeface="Arial"/>
                <a:ea typeface="Arial"/>
                <a:cs typeface="Arial"/>
                <a:sym typeface="Arial"/>
              </a:rPr>
              <a:t>Fremgangsmåde</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I skal planlægge, hvilket indhold der skal være i booktrailerne. </a:t>
            </a:r>
            <a:br>
              <a:rPr lang="da" sz="1200">
                <a:solidFill>
                  <a:srgbClr val="090B19"/>
                </a:solidFill>
                <a:highlight>
                  <a:srgbClr val="FFFFFF"/>
                </a:highlight>
                <a:latin typeface="Arial"/>
                <a:ea typeface="Arial"/>
                <a:cs typeface="Arial"/>
                <a:sym typeface="Arial"/>
              </a:rPr>
            </a:b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u="sng">
                <a:solidFill>
                  <a:srgbClr val="090B19"/>
                </a:solidFill>
                <a:highlight>
                  <a:srgbClr val="FFFFFF"/>
                </a:highlight>
                <a:latin typeface="Arial"/>
                <a:ea typeface="Arial"/>
                <a:cs typeface="Arial"/>
                <a:sym typeface="Arial"/>
              </a:rPr>
              <a:t>Booktraileren skal indeholde:</a:t>
            </a:r>
            <a:endParaRPr sz="1200" u="sng">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b="1">
                <a:solidFill>
                  <a:srgbClr val="090B19"/>
                </a:solidFill>
                <a:highlight>
                  <a:srgbClr val="FFFFFF"/>
                </a:highlight>
                <a:latin typeface="Arial"/>
                <a:ea typeface="Arial"/>
                <a:cs typeface="Arial"/>
                <a:sym typeface="Arial"/>
              </a:rPr>
              <a:t>Fotos</a:t>
            </a:r>
            <a:r>
              <a:rPr lang="da" sz="1200">
                <a:solidFill>
                  <a:srgbClr val="090B19"/>
                </a:solidFill>
                <a:highlight>
                  <a:srgbClr val="FFFFFF"/>
                </a:highlight>
                <a:latin typeface="Arial"/>
                <a:ea typeface="Arial"/>
                <a:cs typeface="Arial"/>
                <a:sym typeface="Arial"/>
              </a:rPr>
              <a:t> af teksten og billeder som understøtter formidlingen.</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Nævne </a:t>
            </a:r>
            <a:r>
              <a:rPr lang="da" sz="1200" b="1">
                <a:solidFill>
                  <a:srgbClr val="090B19"/>
                </a:solidFill>
                <a:highlight>
                  <a:srgbClr val="FFFFFF"/>
                </a:highlight>
                <a:latin typeface="Arial"/>
                <a:ea typeface="Arial"/>
                <a:cs typeface="Arial"/>
                <a:sym typeface="Arial"/>
              </a:rPr>
              <a:t>fakta</a:t>
            </a:r>
            <a:r>
              <a:rPr lang="da" sz="1200">
                <a:solidFill>
                  <a:srgbClr val="090B19"/>
                </a:solidFill>
                <a:highlight>
                  <a:srgbClr val="FFFFFF"/>
                </a:highlight>
                <a:latin typeface="Arial"/>
                <a:ea typeface="Arial"/>
                <a:cs typeface="Arial"/>
                <a:sym typeface="Arial"/>
              </a:rPr>
              <a:t> (forfatter, årstal, genre og målgruppe)</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Arbejde med at skabe </a:t>
            </a:r>
            <a:r>
              <a:rPr lang="da" sz="1200" b="1">
                <a:solidFill>
                  <a:srgbClr val="090B19"/>
                </a:solidFill>
                <a:highlight>
                  <a:srgbClr val="FFFFFF"/>
                </a:highlight>
                <a:latin typeface="Arial"/>
                <a:ea typeface="Arial"/>
                <a:cs typeface="Arial"/>
                <a:sym typeface="Arial"/>
              </a:rPr>
              <a:t>spænding</a:t>
            </a:r>
            <a:r>
              <a:rPr lang="da" sz="1200">
                <a:solidFill>
                  <a:srgbClr val="090B19"/>
                </a:solidFill>
                <a:highlight>
                  <a:srgbClr val="FFFFFF"/>
                </a:highlight>
                <a:latin typeface="Arial"/>
                <a:ea typeface="Arial"/>
                <a:cs typeface="Arial"/>
                <a:sym typeface="Arial"/>
              </a:rPr>
              <a:t> (musik, lydeffekter, </a:t>
            </a:r>
            <a:endParaRPr sz="1200">
              <a:solidFill>
                <a:srgbClr val="090B19"/>
              </a:solidFill>
              <a:highlight>
                <a:srgbClr val="FFFFFF"/>
              </a:highlight>
              <a:latin typeface="Arial"/>
              <a:ea typeface="Arial"/>
              <a:cs typeface="Arial"/>
              <a:sym typeface="Arial"/>
            </a:endParaRPr>
          </a:p>
          <a:p>
            <a:pPr marL="457200" lvl="0" indent="0" algn="l" rtl="0">
              <a:spcBef>
                <a:spcPts val="0"/>
              </a:spcBef>
              <a:spcAft>
                <a:spcPts val="0"/>
              </a:spcAft>
              <a:buNone/>
            </a:pPr>
            <a:r>
              <a:rPr lang="da" sz="1200">
                <a:solidFill>
                  <a:srgbClr val="090B19"/>
                </a:solidFill>
                <a:highlight>
                  <a:srgbClr val="FFFFFF"/>
                </a:highlight>
                <a:latin typeface="Arial"/>
                <a:ea typeface="Arial"/>
                <a:cs typeface="Arial"/>
                <a:sym typeface="Arial"/>
              </a:rPr>
              <a:t>oplæsning)</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Det bedste </a:t>
            </a:r>
            <a:r>
              <a:rPr lang="da" sz="1200" b="1">
                <a:solidFill>
                  <a:srgbClr val="090B19"/>
                </a:solidFill>
                <a:highlight>
                  <a:srgbClr val="FFFFFF"/>
                </a:highlight>
                <a:latin typeface="Arial"/>
                <a:ea typeface="Arial"/>
                <a:cs typeface="Arial"/>
                <a:sym typeface="Arial"/>
              </a:rPr>
              <a:t>citat</a:t>
            </a:r>
            <a:endParaRPr sz="1200" b="1">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En </a:t>
            </a:r>
            <a:r>
              <a:rPr lang="da" sz="1200" b="1">
                <a:solidFill>
                  <a:srgbClr val="090B19"/>
                </a:solidFill>
                <a:highlight>
                  <a:srgbClr val="FFFFFF"/>
                </a:highlight>
                <a:latin typeface="Arial"/>
                <a:ea typeface="Arial"/>
                <a:cs typeface="Arial"/>
                <a:sym typeface="Arial"/>
              </a:rPr>
              <a:t>præsentation</a:t>
            </a:r>
            <a:r>
              <a:rPr lang="da" sz="1200">
                <a:solidFill>
                  <a:srgbClr val="090B19"/>
                </a:solidFill>
                <a:highlight>
                  <a:srgbClr val="FFFFFF"/>
                </a:highlight>
                <a:latin typeface="Arial"/>
                <a:ea typeface="Arial"/>
                <a:cs typeface="Arial"/>
                <a:sym typeface="Arial"/>
              </a:rPr>
              <a:t> af sætningen om, hvad barndom er ifølge Anne. </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Novellesamlingen skal vises i slutningen, så seerne ved, hvilken novelle de skal kigge efter</a:t>
            </a:r>
            <a:endParaRPr sz="1200">
              <a:solidFill>
                <a:srgbClr val="090B19"/>
              </a:solidFill>
              <a:highlight>
                <a:srgbClr val="FFFFFF"/>
              </a:highlight>
              <a:latin typeface="Arial"/>
              <a:ea typeface="Arial"/>
              <a:cs typeface="Arial"/>
              <a:sym typeface="Arial"/>
            </a:endParaRPr>
          </a:p>
          <a:p>
            <a:pPr marL="914400" lvl="1"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12 minutter i dommedag - Mette Vedsø</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Den </a:t>
            </a:r>
            <a:r>
              <a:rPr lang="da" sz="1200" b="1">
                <a:solidFill>
                  <a:srgbClr val="090B19"/>
                </a:solidFill>
                <a:highlight>
                  <a:srgbClr val="FFFFFF"/>
                </a:highlight>
                <a:latin typeface="Arial"/>
                <a:ea typeface="Arial"/>
                <a:cs typeface="Arial"/>
                <a:sym typeface="Arial"/>
              </a:rPr>
              <a:t>skal </a:t>
            </a:r>
            <a:r>
              <a:rPr lang="da" sz="1200">
                <a:solidFill>
                  <a:srgbClr val="090B19"/>
                </a:solidFill>
                <a:highlight>
                  <a:srgbClr val="FFFFFF"/>
                </a:highlight>
                <a:latin typeface="Arial"/>
                <a:ea typeface="Arial"/>
                <a:cs typeface="Arial"/>
                <a:sym typeface="Arial"/>
              </a:rPr>
              <a:t>vare mellem 1-2 minutter </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b="1">
                <a:solidFill>
                  <a:srgbClr val="090B19"/>
                </a:solidFill>
                <a:highlight>
                  <a:srgbClr val="FFFFFF"/>
                </a:highlight>
                <a:latin typeface="Arial"/>
                <a:ea typeface="Arial"/>
                <a:cs typeface="Arial"/>
                <a:sym typeface="Arial"/>
              </a:rPr>
              <a:t>ALLE</a:t>
            </a:r>
            <a:r>
              <a:rPr lang="da" sz="1200">
                <a:solidFill>
                  <a:srgbClr val="090B19"/>
                </a:solidFill>
                <a:highlight>
                  <a:srgbClr val="FFFFFF"/>
                </a:highlight>
                <a:latin typeface="Arial"/>
                <a:ea typeface="Arial"/>
                <a:cs typeface="Arial"/>
                <a:sym typeface="Arial"/>
              </a:rPr>
              <a:t> skal være med til at lave booktraileren (</a:t>
            </a:r>
            <a:r>
              <a:rPr lang="da" sz="1200" b="1">
                <a:solidFill>
                  <a:srgbClr val="090B19"/>
                </a:solidFill>
                <a:highlight>
                  <a:srgbClr val="FFFFFF"/>
                </a:highlight>
                <a:latin typeface="Arial"/>
                <a:ea typeface="Arial"/>
                <a:cs typeface="Arial"/>
                <a:sym typeface="Arial"/>
              </a:rPr>
              <a:t>voiceover</a:t>
            </a:r>
            <a:r>
              <a:rPr lang="da" sz="1200">
                <a:solidFill>
                  <a:srgbClr val="090B19"/>
                </a:solidFill>
                <a:highlight>
                  <a:srgbClr val="FFFFFF"/>
                </a:highlight>
                <a:latin typeface="Arial"/>
                <a:ea typeface="Arial"/>
                <a:cs typeface="Arial"/>
                <a:sym typeface="Arial"/>
              </a:rPr>
              <a:t>)</a:t>
            </a:r>
            <a:endParaRPr sz="1200">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Vi skal godkende jeres arbejde, </a:t>
            </a:r>
            <a:r>
              <a:rPr lang="da" sz="1200" b="1">
                <a:solidFill>
                  <a:srgbClr val="090B19"/>
                </a:solidFill>
                <a:highlight>
                  <a:srgbClr val="FFFFFF"/>
                </a:highlight>
                <a:latin typeface="Arial"/>
                <a:ea typeface="Arial"/>
                <a:cs typeface="Arial"/>
                <a:sym typeface="Arial"/>
              </a:rPr>
              <a:t>INDEN</a:t>
            </a:r>
            <a:r>
              <a:rPr lang="da" sz="1200">
                <a:solidFill>
                  <a:srgbClr val="090B19"/>
                </a:solidFill>
                <a:highlight>
                  <a:srgbClr val="FFFFFF"/>
                </a:highlight>
                <a:latin typeface="Arial"/>
                <a:ea typeface="Arial"/>
                <a:cs typeface="Arial"/>
                <a:sym typeface="Arial"/>
              </a:rPr>
              <a:t> I filmer </a:t>
            </a: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endParaRPr sz="1200" u="sng">
              <a:solidFill>
                <a:srgbClr val="090B19"/>
              </a:solidFill>
              <a:highlight>
                <a:srgbClr val="FFFFFF"/>
              </a:highlight>
              <a:latin typeface="Arial"/>
              <a:ea typeface="Arial"/>
              <a:cs typeface="Arial"/>
              <a:sym typeface="Arial"/>
            </a:endParaRPr>
          </a:p>
          <a:p>
            <a:pPr marL="0" lvl="0" indent="0" algn="l" rtl="0">
              <a:spcBef>
                <a:spcPts val="0"/>
              </a:spcBef>
              <a:spcAft>
                <a:spcPts val="0"/>
              </a:spcAft>
              <a:buNone/>
            </a:pPr>
            <a:r>
              <a:rPr lang="da" sz="1200" u="sng">
                <a:solidFill>
                  <a:srgbClr val="090B19"/>
                </a:solidFill>
                <a:highlight>
                  <a:srgbClr val="FFFFFF"/>
                </a:highlight>
                <a:latin typeface="Arial"/>
                <a:ea typeface="Arial"/>
                <a:cs typeface="Arial"/>
                <a:sym typeface="Arial"/>
              </a:rPr>
              <a:t>OBS:</a:t>
            </a:r>
            <a:endParaRPr sz="1200" u="sng">
              <a:solidFill>
                <a:srgbClr val="090B19"/>
              </a:solidFill>
              <a:highlight>
                <a:srgbClr val="FFFFFF"/>
              </a:highlight>
              <a:latin typeface="Arial"/>
              <a:ea typeface="Arial"/>
              <a:cs typeface="Arial"/>
              <a:sym typeface="Arial"/>
            </a:endParaRPr>
          </a:p>
          <a:p>
            <a:pPr marL="457200" lvl="0" indent="-299085" algn="l" rtl="0">
              <a:spcBef>
                <a:spcPts val="0"/>
              </a:spcBef>
              <a:spcAft>
                <a:spcPts val="0"/>
              </a:spcAft>
              <a:buClr>
                <a:srgbClr val="090B19"/>
              </a:buClr>
              <a:buSzPct val="100000"/>
              <a:buFont typeface="Arial"/>
              <a:buChar char="-"/>
            </a:pPr>
            <a:r>
              <a:rPr lang="da" sz="1200">
                <a:solidFill>
                  <a:srgbClr val="090B19"/>
                </a:solidFill>
                <a:highlight>
                  <a:srgbClr val="FFFFFF"/>
                </a:highlight>
                <a:latin typeface="Arial"/>
                <a:ea typeface="Arial"/>
                <a:cs typeface="Arial"/>
                <a:sym typeface="Arial"/>
              </a:rPr>
              <a:t>Man kan lave den i Imovie (Mac), Wevideo (Skoletube)</a:t>
            </a:r>
            <a:endParaRPr sz="1200">
              <a:solidFill>
                <a:srgbClr val="090B19"/>
              </a:solidFill>
              <a:highlight>
                <a:srgbClr val="FFFFFF"/>
              </a:highlight>
              <a:latin typeface="Arial"/>
              <a:ea typeface="Arial"/>
              <a:cs typeface="Arial"/>
              <a:sym typeface="Arial"/>
            </a:endParaRPr>
          </a:p>
          <a:p>
            <a:pPr marL="0" lvl="0" indent="0" algn="ctr" rtl="0">
              <a:spcBef>
                <a:spcPts val="0"/>
              </a:spcBef>
              <a:spcAft>
                <a:spcPts val="0"/>
              </a:spcAft>
              <a:buNone/>
            </a:pPr>
            <a:endParaRPr/>
          </a:p>
        </p:txBody>
      </p:sp>
      <p:pic>
        <p:nvPicPr>
          <p:cNvPr id="321" name="Google Shape;321;p51"/>
          <p:cNvPicPr preferRelativeResize="0"/>
          <p:nvPr/>
        </p:nvPicPr>
        <p:blipFill>
          <a:blip r:embed="rId3">
            <a:alphaModFix/>
          </a:blip>
          <a:stretch>
            <a:fillRect/>
          </a:stretch>
        </p:blipFill>
        <p:spPr>
          <a:xfrm>
            <a:off x="4670350" y="991700"/>
            <a:ext cx="4419600" cy="2332575"/>
          </a:xfrm>
          <a:prstGeom prst="rect">
            <a:avLst/>
          </a:prstGeom>
          <a:noFill/>
          <a:ln>
            <a:noFill/>
          </a:ln>
        </p:spPr>
      </p:pic>
      <p:sp>
        <p:nvSpPr>
          <p:cNvPr id="322" name="Google Shape;322;p5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Fremvisning af booktrailers</a:t>
            </a:r>
            <a:endParaRPr/>
          </a:p>
        </p:txBody>
      </p:sp>
      <p:sp>
        <p:nvSpPr>
          <p:cNvPr id="328" name="Google Shape;328;p5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3"/>
          <p:cNvSpPr txBox="1">
            <a:spLocks noGrp="1"/>
          </p:cNvSpPr>
          <p:nvPr>
            <p:ph type="title"/>
          </p:nvPr>
        </p:nvSpPr>
        <p:spPr>
          <a:xfrm>
            <a:off x="186650" y="30180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Hvad er en brevkasse?</a:t>
            </a:r>
            <a:endParaRPr/>
          </a:p>
        </p:txBody>
      </p:sp>
      <p:sp>
        <p:nvSpPr>
          <p:cNvPr id="334" name="Google Shape;334;p53"/>
          <p:cNvSpPr txBox="1">
            <a:spLocks noGrp="1"/>
          </p:cNvSpPr>
          <p:nvPr>
            <p:ph type="subTitle" idx="1"/>
          </p:nvPr>
        </p:nvSpPr>
        <p:spPr>
          <a:xfrm>
            <a:off x="265500" y="2038125"/>
            <a:ext cx="4045200" cy="29265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En brevkasse svarer på de problemstillinger, som læseren eller lytteren har. </a:t>
            </a:r>
            <a:endParaRPr sz="1200">
              <a:solidFill>
                <a:srgbClr val="090B19"/>
              </a:solidFill>
              <a:latin typeface="Arial"/>
              <a:ea typeface="Arial"/>
              <a:cs typeface="Arial"/>
              <a:sym typeface="Arial"/>
            </a:endParaRPr>
          </a:p>
          <a:p>
            <a:pPr marL="914400" lvl="1"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Brevkassen forsøger at komme med gode råd og vejledning</a:t>
            </a:r>
            <a:endParaRPr sz="1200">
              <a:solidFill>
                <a:srgbClr val="090B19"/>
              </a:solidFill>
              <a:latin typeface="Arial"/>
              <a:ea typeface="Arial"/>
              <a:cs typeface="Arial"/>
              <a:sym typeface="Arial"/>
            </a:endParaRPr>
          </a:p>
          <a:p>
            <a:pPr marL="914400" lvl="1"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Man kan være anonym</a:t>
            </a:r>
            <a:endParaRPr sz="1200">
              <a:solidFill>
                <a:srgbClr val="090B19"/>
              </a:solidFill>
              <a:latin typeface="Arial"/>
              <a:ea typeface="Arial"/>
              <a:cs typeface="Arial"/>
              <a:sym typeface="Arial"/>
            </a:endParaRPr>
          </a:p>
          <a:p>
            <a:pPr marL="0" lvl="0" indent="0" algn="l" rtl="0">
              <a:spcBef>
                <a:spcPts val="0"/>
              </a:spcBef>
              <a:spcAft>
                <a:spcPts val="0"/>
              </a:spcAft>
              <a:buNone/>
            </a:pP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Brevkasser er for alle, der har et spørgsmål, et dilemma eller en bekymring, som de gerne vil have hjælp til at forstå eller løse.</a:t>
            </a:r>
            <a:endParaRPr sz="1200">
              <a:solidFill>
                <a:srgbClr val="090B19"/>
              </a:solidFill>
              <a:latin typeface="Arial"/>
              <a:ea typeface="Arial"/>
              <a:cs typeface="Arial"/>
              <a:sym typeface="Arial"/>
            </a:endParaRPr>
          </a:p>
          <a:p>
            <a:pPr marL="0" lvl="0" indent="0" algn="ctr" rtl="0">
              <a:spcBef>
                <a:spcPts val="0"/>
              </a:spcBef>
              <a:spcAft>
                <a:spcPts val="0"/>
              </a:spcAft>
              <a:buNone/>
            </a:pPr>
            <a:r>
              <a:rPr lang="da" sz="1200">
                <a:solidFill>
                  <a:srgbClr val="090B19"/>
                </a:solidFill>
                <a:latin typeface="Arial"/>
                <a:ea typeface="Arial"/>
                <a:cs typeface="Arial"/>
                <a:sym typeface="Arial"/>
              </a:rPr>
              <a:t>  </a:t>
            </a:r>
            <a:endParaRPr sz="1200">
              <a:solidFill>
                <a:srgbClr val="090B19"/>
              </a:solidFill>
              <a:latin typeface="Arial"/>
              <a:ea typeface="Arial"/>
              <a:cs typeface="Arial"/>
              <a:sym typeface="Arial"/>
            </a:endParaRPr>
          </a:p>
        </p:txBody>
      </p:sp>
      <p:sp>
        <p:nvSpPr>
          <p:cNvPr id="335" name="Google Shape;335;p5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da"/>
              <a:t>Sara &amp; Monopolet</a:t>
            </a:r>
            <a:endParaRPr/>
          </a:p>
        </p:txBody>
      </p:sp>
      <p:pic>
        <p:nvPicPr>
          <p:cNvPr id="336" name="Google Shape;336;p53"/>
          <p:cNvPicPr preferRelativeResize="0"/>
          <p:nvPr/>
        </p:nvPicPr>
        <p:blipFill>
          <a:blip r:embed="rId3">
            <a:alphaModFix/>
          </a:blip>
          <a:stretch>
            <a:fillRect/>
          </a:stretch>
        </p:blipFill>
        <p:spPr>
          <a:xfrm>
            <a:off x="5089950" y="812325"/>
            <a:ext cx="3785351" cy="2235650"/>
          </a:xfrm>
          <a:prstGeom prst="rect">
            <a:avLst/>
          </a:prstGeom>
          <a:noFill/>
          <a:ln>
            <a:noFill/>
          </a:ln>
        </p:spPr>
      </p:pic>
      <p:sp>
        <p:nvSpPr>
          <p:cNvPr id="337" name="Google Shape;337;p5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328775" y="200400"/>
            <a:ext cx="4045200" cy="1181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da"/>
              <a:t>Intro til forløb - “Ungdom”</a:t>
            </a:r>
            <a:endParaRPr/>
          </a:p>
        </p:txBody>
      </p:sp>
      <p:sp>
        <p:nvSpPr>
          <p:cNvPr id="119" name="Google Shape;119;p27"/>
          <p:cNvSpPr txBox="1">
            <a:spLocks noGrp="1"/>
          </p:cNvSpPr>
          <p:nvPr>
            <p:ph type="subTitle" idx="1"/>
          </p:nvPr>
        </p:nvSpPr>
        <p:spPr>
          <a:xfrm>
            <a:off x="265500" y="1550375"/>
            <a:ext cx="4108500" cy="3469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da" sz="1400" b="1">
                <a:solidFill>
                  <a:srgbClr val="000000"/>
                </a:solidFill>
                <a:latin typeface="Arial"/>
                <a:ea typeface="Arial"/>
                <a:cs typeface="Arial"/>
                <a:sym typeface="Arial"/>
              </a:rPr>
              <a:t>Fælles mål</a:t>
            </a:r>
            <a:endParaRPr sz="1400" b="1">
              <a:solidFill>
                <a:srgbClr val="090B19"/>
              </a:solidFill>
              <a:latin typeface="Arial"/>
              <a:ea typeface="Arial"/>
              <a:cs typeface="Arial"/>
              <a:sym typeface="Arial"/>
            </a:endParaRPr>
          </a:p>
          <a:p>
            <a:pPr marL="0" lvl="0" indent="0" algn="l" rtl="0">
              <a:spcBef>
                <a:spcPts val="0"/>
              </a:spcBef>
              <a:spcAft>
                <a:spcPts val="0"/>
              </a:spcAft>
              <a:buNone/>
            </a:pPr>
            <a:endParaRPr sz="1200" u="sng">
              <a:solidFill>
                <a:srgbClr val="090B19"/>
              </a:solidFill>
              <a:latin typeface="Arial"/>
              <a:ea typeface="Arial"/>
              <a:cs typeface="Arial"/>
              <a:sym typeface="Arial"/>
            </a:endParaRPr>
          </a:p>
          <a:p>
            <a:pPr marL="0" lvl="0" indent="0" algn="l" rtl="0">
              <a:spcBef>
                <a:spcPts val="0"/>
              </a:spcBef>
              <a:spcAft>
                <a:spcPts val="0"/>
              </a:spcAft>
              <a:buNone/>
            </a:pPr>
            <a:r>
              <a:rPr lang="da" sz="1200" u="sng">
                <a:solidFill>
                  <a:srgbClr val="090B19"/>
                </a:solidFill>
                <a:latin typeface="Arial"/>
                <a:ea typeface="Arial"/>
                <a:cs typeface="Arial"/>
                <a:sym typeface="Arial"/>
              </a:rPr>
              <a:t>Undersøgelse</a:t>
            </a:r>
            <a:endParaRPr sz="1200" u="sng">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kan gennemføre en målrettet analyse af en tekst.</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har viden om analysemetoder og forståelsesstrategier.</a:t>
            </a:r>
            <a:endParaRPr sz="1200">
              <a:solidFill>
                <a:srgbClr val="090B19"/>
              </a:solidFill>
              <a:latin typeface="Arial"/>
              <a:ea typeface="Arial"/>
              <a:cs typeface="Arial"/>
              <a:sym typeface="Arial"/>
            </a:endParaRPr>
          </a:p>
          <a:p>
            <a:pPr marL="914400" lvl="1" indent="-228600" algn="l" rtl="0">
              <a:spcBef>
                <a:spcPts val="0"/>
              </a:spcBef>
              <a:spcAft>
                <a:spcPts val="0"/>
              </a:spcAft>
              <a:buClr>
                <a:srgbClr val="090B19"/>
              </a:buClr>
              <a:buSzPts val="1200"/>
              <a:buFont typeface="Arial"/>
              <a:buNone/>
            </a:pPr>
            <a:endParaRPr sz="1200">
              <a:solidFill>
                <a:srgbClr val="090B19"/>
              </a:solidFill>
              <a:latin typeface="Arial"/>
              <a:ea typeface="Arial"/>
              <a:cs typeface="Arial"/>
              <a:sym typeface="Arial"/>
            </a:endParaRPr>
          </a:p>
          <a:p>
            <a:pPr marL="0" lvl="0" indent="0" algn="l" rtl="0">
              <a:spcBef>
                <a:spcPts val="0"/>
              </a:spcBef>
              <a:spcAft>
                <a:spcPts val="0"/>
              </a:spcAft>
              <a:buNone/>
            </a:pPr>
            <a:r>
              <a:rPr lang="da" sz="1200" u="sng">
                <a:solidFill>
                  <a:srgbClr val="090B19"/>
                </a:solidFill>
                <a:latin typeface="Arial"/>
                <a:ea typeface="Arial"/>
                <a:cs typeface="Arial"/>
                <a:sym typeface="Arial"/>
              </a:rPr>
              <a:t>Fortolkning</a:t>
            </a:r>
            <a:endParaRPr sz="1200" u="sng">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kan diskutere bud på et eller flere samlede udsagn på baggrund af undersøgelsen.</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har viden om metoder til sammenstilling af undersøgelsens elementer.</a:t>
            </a:r>
            <a:endParaRPr sz="1200">
              <a:solidFill>
                <a:srgbClr val="090B19"/>
              </a:solidFill>
              <a:latin typeface="Arial"/>
              <a:ea typeface="Arial"/>
              <a:cs typeface="Arial"/>
              <a:sym typeface="Arial"/>
            </a:endParaRPr>
          </a:p>
          <a:p>
            <a:pPr marL="914400" lvl="1" indent="-228600" algn="l" rtl="0">
              <a:spcBef>
                <a:spcPts val="0"/>
              </a:spcBef>
              <a:spcAft>
                <a:spcPts val="0"/>
              </a:spcAft>
              <a:buClr>
                <a:srgbClr val="090B19"/>
              </a:buClr>
              <a:buSzPts val="1350"/>
              <a:buFont typeface="Arial"/>
              <a:buNone/>
            </a:pPr>
            <a:endParaRPr sz="1200">
              <a:solidFill>
                <a:srgbClr val="090B19"/>
              </a:solidFill>
              <a:latin typeface="Arial"/>
              <a:ea typeface="Arial"/>
              <a:cs typeface="Arial"/>
              <a:sym typeface="Arial"/>
            </a:endParaRPr>
          </a:p>
          <a:p>
            <a:pPr marL="0" lvl="0" indent="0" algn="l" rtl="0">
              <a:spcBef>
                <a:spcPts val="0"/>
              </a:spcBef>
              <a:spcAft>
                <a:spcPts val="0"/>
              </a:spcAft>
              <a:buNone/>
            </a:pPr>
            <a:r>
              <a:rPr lang="da" sz="1200" u="sng">
                <a:solidFill>
                  <a:srgbClr val="090B19"/>
                </a:solidFill>
                <a:latin typeface="Arial"/>
                <a:ea typeface="Arial"/>
                <a:cs typeface="Arial"/>
                <a:sym typeface="Arial"/>
              </a:rPr>
              <a:t>Perspektivering</a:t>
            </a:r>
            <a:endParaRPr sz="1200" u="sng">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kan sætte teksten i relation til aktuelle problemstillinger.</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har viden om metoder til at sætte tekster i relation til aktuelle problemstillinger</a:t>
            </a:r>
            <a:r>
              <a:rPr lang="da" sz="1350">
                <a:solidFill>
                  <a:srgbClr val="090B19"/>
                </a:solidFill>
                <a:latin typeface="Arial"/>
                <a:ea typeface="Arial"/>
                <a:cs typeface="Arial"/>
                <a:sym typeface="Arial"/>
              </a:rPr>
              <a:t>.</a:t>
            </a:r>
            <a:endParaRPr/>
          </a:p>
        </p:txBody>
      </p:sp>
      <p:pic>
        <p:nvPicPr>
          <p:cNvPr id="120" name="Google Shape;120;p27"/>
          <p:cNvPicPr preferRelativeResize="0"/>
          <p:nvPr/>
        </p:nvPicPr>
        <p:blipFill>
          <a:blip r:embed="rId3">
            <a:alphaModFix/>
          </a:blip>
          <a:stretch>
            <a:fillRect/>
          </a:stretch>
        </p:blipFill>
        <p:spPr>
          <a:xfrm>
            <a:off x="4722425" y="1203175"/>
            <a:ext cx="4326649" cy="2821500"/>
          </a:xfrm>
          <a:prstGeom prst="rect">
            <a:avLst/>
          </a:prstGeom>
          <a:noFill/>
          <a:ln>
            <a:noFill/>
          </a:ln>
        </p:spPr>
      </p:pic>
      <p:sp>
        <p:nvSpPr>
          <p:cNvPr id="121" name="Google Shape;121;p2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4"/>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43" name="Google Shape;343;p54"/>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44" name="Google Shape;344;p5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45" name="Google Shape;345;p54"/>
          <p:cNvPicPr preferRelativeResize="0"/>
          <p:nvPr/>
        </p:nvPicPr>
        <p:blipFill>
          <a:blip r:embed="rId3">
            <a:alphaModFix/>
          </a:blip>
          <a:stretch>
            <a:fillRect/>
          </a:stretch>
        </p:blipFill>
        <p:spPr>
          <a:xfrm>
            <a:off x="1440313" y="288925"/>
            <a:ext cx="6263375" cy="4703025"/>
          </a:xfrm>
          <a:prstGeom prst="rect">
            <a:avLst/>
          </a:prstGeom>
          <a:noFill/>
          <a:ln>
            <a:noFill/>
          </a:ln>
        </p:spPr>
      </p:pic>
      <p:sp>
        <p:nvSpPr>
          <p:cNvPr id="346" name="Google Shape;346;p5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5"/>
          <p:cNvSpPr txBox="1">
            <a:spLocks noGrp="1"/>
          </p:cNvSpPr>
          <p:nvPr>
            <p:ph type="title"/>
          </p:nvPr>
        </p:nvSpPr>
        <p:spPr>
          <a:xfrm>
            <a:off x="265500" y="363900"/>
            <a:ext cx="4045200" cy="726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Dagsorden</a:t>
            </a:r>
            <a:endParaRPr/>
          </a:p>
        </p:txBody>
      </p:sp>
      <p:sp>
        <p:nvSpPr>
          <p:cNvPr id="352" name="Google Shape;352;p55"/>
          <p:cNvSpPr txBox="1">
            <a:spLocks noGrp="1"/>
          </p:cNvSpPr>
          <p:nvPr>
            <p:ph type="subTitle" idx="1"/>
          </p:nvPr>
        </p:nvSpPr>
        <p:spPr>
          <a:xfrm>
            <a:off x="265500" y="1090200"/>
            <a:ext cx="4045200" cy="395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solidFill>
                <a:srgbClr val="090B19"/>
              </a:solidFill>
            </a:endParaRPr>
          </a:p>
          <a:p>
            <a:pPr marL="0" lvl="0" indent="0" algn="l" rtl="0">
              <a:spcBef>
                <a:spcPts val="0"/>
              </a:spcBef>
              <a:spcAft>
                <a:spcPts val="0"/>
              </a:spcAft>
              <a:buNone/>
            </a:pPr>
            <a:endParaRPr sz="1600">
              <a:solidFill>
                <a:srgbClr val="090B19"/>
              </a:solidFill>
            </a:endParaRPr>
          </a:p>
          <a:p>
            <a:pPr marL="457200" lvl="0" indent="-330200" algn="l" rtl="0">
              <a:spcBef>
                <a:spcPts val="0"/>
              </a:spcBef>
              <a:spcAft>
                <a:spcPts val="0"/>
              </a:spcAft>
              <a:buClr>
                <a:srgbClr val="090B19"/>
              </a:buClr>
              <a:buSzPts val="1600"/>
              <a:buChar char="-"/>
            </a:pPr>
            <a:r>
              <a:rPr lang="da" sz="1600">
                <a:solidFill>
                  <a:srgbClr val="090B19"/>
                </a:solidFill>
              </a:rPr>
              <a:t>Brevkasse</a:t>
            </a:r>
            <a:endParaRPr sz="1600">
              <a:solidFill>
                <a:srgbClr val="090B19"/>
              </a:solidFill>
            </a:endParaRPr>
          </a:p>
          <a:p>
            <a:pPr marL="914400" lvl="1" indent="-330200" algn="l" rtl="0">
              <a:spcBef>
                <a:spcPts val="0"/>
              </a:spcBef>
              <a:spcAft>
                <a:spcPts val="0"/>
              </a:spcAft>
              <a:buClr>
                <a:srgbClr val="090B19"/>
              </a:buClr>
              <a:buSzPts val="1600"/>
              <a:buChar char="-"/>
            </a:pPr>
            <a:r>
              <a:rPr lang="da" sz="1600">
                <a:solidFill>
                  <a:srgbClr val="090B19"/>
                </a:solidFill>
              </a:rPr>
              <a:t>Aktivitet: skriv og svar på et dilemma</a:t>
            </a:r>
            <a:endParaRPr sz="1600">
              <a:solidFill>
                <a:srgbClr val="090B19"/>
              </a:solidFill>
            </a:endParaRPr>
          </a:p>
          <a:p>
            <a:pPr marL="0" lvl="0" indent="0" algn="l" rtl="0">
              <a:spcBef>
                <a:spcPts val="0"/>
              </a:spcBef>
              <a:spcAft>
                <a:spcPts val="0"/>
              </a:spcAft>
              <a:buNone/>
            </a:pPr>
            <a:endParaRPr sz="1600">
              <a:solidFill>
                <a:srgbClr val="090B19"/>
              </a:solidFill>
            </a:endParaRPr>
          </a:p>
          <a:p>
            <a:pPr marL="0" lvl="0" indent="0" algn="l" rtl="0">
              <a:spcBef>
                <a:spcPts val="0"/>
              </a:spcBef>
              <a:spcAft>
                <a:spcPts val="0"/>
              </a:spcAft>
              <a:buNone/>
            </a:pPr>
            <a:endParaRPr sz="1600">
              <a:solidFill>
                <a:srgbClr val="090B19"/>
              </a:solidFill>
            </a:endParaRPr>
          </a:p>
          <a:p>
            <a:pPr marL="457200" lvl="0" indent="-330200" algn="l" rtl="0">
              <a:spcBef>
                <a:spcPts val="0"/>
              </a:spcBef>
              <a:spcAft>
                <a:spcPts val="0"/>
              </a:spcAft>
              <a:buClr>
                <a:srgbClr val="090B19"/>
              </a:buClr>
              <a:buSzPts val="1600"/>
              <a:buChar char="-"/>
            </a:pPr>
            <a:r>
              <a:rPr lang="da" sz="1600">
                <a:solidFill>
                  <a:srgbClr val="090B19"/>
                </a:solidFill>
              </a:rPr>
              <a:t>Dokumentar: “Presset ungdom”</a:t>
            </a:r>
            <a:endParaRPr sz="1600">
              <a:solidFill>
                <a:srgbClr val="090B19"/>
              </a:solidFill>
            </a:endParaRPr>
          </a:p>
          <a:p>
            <a:pPr marL="914400" lvl="1" indent="-330200" algn="l" rtl="0">
              <a:spcBef>
                <a:spcPts val="0"/>
              </a:spcBef>
              <a:spcAft>
                <a:spcPts val="0"/>
              </a:spcAft>
              <a:buClr>
                <a:srgbClr val="090B19"/>
              </a:buClr>
              <a:buSzPts val="1600"/>
              <a:buChar char="-"/>
            </a:pPr>
            <a:r>
              <a:rPr lang="da" sz="1600">
                <a:solidFill>
                  <a:srgbClr val="090B19"/>
                </a:solidFill>
              </a:rPr>
              <a:t>Aktivitet: 3 gode råd</a:t>
            </a:r>
            <a:endParaRPr sz="1600">
              <a:solidFill>
                <a:srgbClr val="090B19"/>
              </a:solidFill>
            </a:endParaRPr>
          </a:p>
          <a:p>
            <a:pPr marL="0" lvl="0" indent="0" algn="l" rtl="0">
              <a:spcBef>
                <a:spcPts val="0"/>
              </a:spcBef>
              <a:spcAft>
                <a:spcPts val="0"/>
              </a:spcAft>
              <a:buNone/>
            </a:pPr>
            <a:endParaRPr sz="1600">
              <a:solidFill>
                <a:srgbClr val="090B19"/>
              </a:solidFill>
            </a:endParaRPr>
          </a:p>
        </p:txBody>
      </p:sp>
      <p:pic>
        <p:nvPicPr>
          <p:cNvPr id="353" name="Google Shape;353;p55"/>
          <p:cNvPicPr preferRelativeResize="0"/>
          <p:nvPr/>
        </p:nvPicPr>
        <p:blipFill>
          <a:blip r:embed="rId3">
            <a:alphaModFix/>
          </a:blip>
          <a:stretch>
            <a:fillRect/>
          </a:stretch>
        </p:blipFill>
        <p:spPr>
          <a:xfrm>
            <a:off x="4730875" y="1042475"/>
            <a:ext cx="4267800" cy="2754325"/>
          </a:xfrm>
          <a:prstGeom prst="rect">
            <a:avLst/>
          </a:prstGeom>
          <a:noFill/>
          <a:ln>
            <a:noFill/>
          </a:ln>
        </p:spPr>
      </p:pic>
      <p:sp>
        <p:nvSpPr>
          <p:cNvPr id="354" name="Google Shape;354;p5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6"/>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60" name="Google Shape;360;p56"/>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61" name="Google Shape;361;p5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62" name="Google Shape;362;p56"/>
          <p:cNvPicPr preferRelativeResize="0"/>
          <p:nvPr/>
        </p:nvPicPr>
        <p:blipFill>
          <a:blip r:embed="rId3">
            <a:alphaModFix/>
          </a:blip>
          <a:stretch>
            <a:fillRect/>
          </a:stretch>
        </p:blipFill>
        <p:spPr>
          <a:xfrm>
            <a:off x="1440313" y="288925"/>
            <a:ext cx="6263375" cy="4703025"/>
          </a:xfrm>
          <a:prstGeom prst="rect">
            <a:avLst/>
          </a:prstGeom>
          <a:noFill/>
          <a:ln>
            <a:noFill/>
          </a:ln>
        </p:spPr>
      </p:pic>
      <p:sp>
        <p:nvSpPr>
          <p:cNvPr id="363" name="Google Shape;363;p5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7"/>
          <p:cNvSpPr txBox="1">
            <a:spLocks noGrp="1"/>
          </p:cNvSpPr>
          <p:nvPr>
            <p:ph type="title"/>
          </p:nvPr>
        </p:nvSpPr>
        <p:spPr>
          <a:xfrm>
            <a:off x="230450" y="240475"/>
            <a:ext cx="4045200" cy="91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da" sz="3280"/>
              <a:t>“Fortvivlede Fie”</a:t>
            </a:r>
            <a:endParaRPr sz="3280"/>
          </a:p>
        </p:txBody>
      </p:sp>
      <p:sp>
        <p:nvSpPr>
          <p:cNvPr id="369" name="Google Shape;369;p57"/>
          <p:cNvSpPr txBox="1">
            <a:spLocks noGrp="1"/>
          </p:cNvSpPr>
          <p:nvPr>
            <p:ph type="subTitle" idx="1"/>
          </p:nvPr>
        </p:nvSpPr>
        <p:spPr>
          <a:xfrm>
            <a:off x="269950" y="1331275"/>
            <a:ext cx="4045200" cy="3087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200" b="1">
                <a:solidFill>
                  <a:schemeClr val="accent1"/>
                </a:solidFill>
                <a:latin typeface="Arial"/>
                <a:ea typeface="Arial"/>
                <a:cs typeface="Arial"/>
                <a:sym typeface="Arial"/>
              </a:rPr>
              <a:t>I skal i grupper (2 personer):</a:t>
            </a:r>
            <a:endParaRPr sz="1200" b="1">
              <a:solidFill>
                <a:schemeClr val="accent1"/>
              </a:solidFill>
              <a:latin typeface="Arial"/>
              <a:ea typeface="Arial"/>
              <a:cs typeface="Arial"/>
              <a:sym typeface="Arial"/>
            </a:endParaRPr>
          </a:p>
          <a:p>
            <a:pPr marL="457200" lvl="0" indent="-304800" algn="l" rtl="0">
              <a:spcBef>
                <a:spcPts val="0"/>
              </a:spcBef>
              <a:spcAft>
                <a:spcPts val="0"/>
              </a:spcAft>
              <a:buClr>
                <a:schemeClr val="accent1"/>
              </a:buClr>
              <a:buSzPts val="1200"/>
              <a:buFont typeface="Arial"/>
              <a:buChar char="-"/>
            </a:pPr>
            <a:r>
              <a:rPr lang="da" sz="1200">
                <a:solidFill>
                  <a:schemeClr val="accent1"/>
                </a:solidFill>
                <a:latin typeface="Arial"/>
                <a:ea typeface="Arial"/>
                <a:cs typeface="Arial"/>
                <a:sym typeface="Arial"/>
              </a:rPr>
              <a:t>Forsøge at svare på dilemmaet</a:t>
            </a:r>
            <a:endParaRPr sz="1200">
              <a:solidFill>
                <a:schemeClr val="accent1"/>
              </a:solidFill>
              <a:latin typeface="Arial"/>
              <a:ea typeface="Arial"/>
              <a:cs typeface="Arial"/>
              <a:sym typeface="Arial"/>
            </a:endParaRPr>
          </a:p>
          <a:p>
            <a:pPr marL="914400" lvl="1" indent="-304800" algn="l" rtl="0">
              <a:spcBef>
                <a:spcPts val="0"/>
              </a:spcBef>
              <a:spcAft>
                <a:spcPts val="0"/>
              </a:spcAft>
              <a:buClr>
                <a:schemeClr val="accent1"/>
              </a:buClr>
              <a:buSzPts val="1200"/>
              <a:buFont typeface="Arial"/>
              <a:buChar char="-"/>
            </a:pPr>
            <a:r>
              <a:rPr lang="da" sz="1200">
                <a:solidFill>
                  <a:schemeClr val="accent1"/>
                </a:solidFill>
                <a:latin typeface="Arial"/>
                <a:ea typeface="Arial"/>
                <a:cs typeface="Arial"/>
                <a:sym typeface="Arial"/>
              </a:rPr>
              <a:t>Sørge for at komme med de bedste råd til Fie</a:t>
            </a:r>
            <a:endParaRPr sz="1200">
              <a:solidFill>
                <a:schemeClr val="accent1"/>
              </a:solidFill>
              <a:latin typeface="Arial"/>
              <a:ea typeface="Arial"/>
              <a:cs typeface="Arial"/>
              <a:sym typeface="Arial"/>
            </a:endParaRPr>
          </a:p>
          <a:p>
            <a:pPr marL="457200" lvl="0" indent="-304800" algn="l" rtl="0">
              <a:spcBef>
                <a:spcPts val="0"/>
              </a:spcBef>
              <a:spcAft>
                <a:spcPts val="0"/>
              </a:spcAft>
              <a:buClr>
                <a:schemeClr val="accent1"/>
              </a:buClr>
              <a:buSzPts val="1200"/>
              <a:buFont typeface="Arial"/>
              <a:buChar char="-"/>
            </a:pPr>
            <a:r>
              <a:rPr lang="da" sz="1200">
                <a:solidFill>
                  <a:schemeClr val="accent1"/>
                </a:solidFill>
                <a:latin typeface="Arial"/>
                <a:ea typeface="Arial"/>
                <a:cs typeface="Arial"/>
                <a:sym typeface="Arial"/>
              </a:rPr>
              <a:t>Man kan starte svaret ud med at skrive noget lignende “kære fortvivlede Fie”</a:t>
            </a:r>
            <a:endParaRPr sz="1200">
              <a:solidFill>
                <a:schemeClr val="accent1"/>
              </a:solidFill>
              <a:latin typeface="Arial"/>
              <a:ea typeface="Arial"/>
              <a:cs typeface="Arial"/>
              <a:sym typeface="Arial"/>
            </a:endParaRPr>
          </a:p>
          <a:p>
            <a:pPr marL="0" lvl="0" indent="0" algn="l" rtl="0">
              <a:spcBef>
                <a:spcPts val="0"/>
              </a:spcBef>
              <a:spcAft>
                <a:spcPts val="0"/>
              </a:spcAft>
              <a:buNone/>
            </a:pPr>
            <a:endParaRPr sz="1200" b="1">
              <a:solidFill>
                <a:schemeClr val="accent1"/>
              </a:solidFill>
              <a:latin typeface="Arial"/>
              <a:ea typeface="Arial"/>
              <a:cs typeface="Arial"/>
              <a:sym typeface="Arial"/>
            </a:endParaRPr>
          </a:p>
          <a:p>
            <a:pPr marL="0" lvl="0" indent="0" algn="l" rtl="0">
              <a:spcBef>
                <a:spcPts val="0"/>
              </a:spcBef>
              <a:spcAft>
                <a:spcPts val="0"/>
              </a:spcAft>
              <a:buNone/>
            </a:pPr>
            <a:endParaRPr sz="1200" b="1">
              <a:solidFill>
                <a:schemeClr val="accent1"/>
              </a:solidFill>
              <a:latin typeface="Arial"/>
              <a:ea typeface="Arial"/>
              <a:cs typeface="Arial"/>
              <a:sym typeface="Arial"/>
            </a:endParaRPr>
          </a:p>
          <a:p>
            <a:pPr marL="0" lvl="0" indent="0" algn="l" rtl="0">
              <a:spcBef>
                <a:spcPts val="0"/>
              </a:spcBef>
              <a:spcAft>
                <a:spcPts val="0"/>
              </a:spcAft>
              <a:buNone/>
            </a:pPr>
            <a:endParaRPr sz="1200" b="1">
              <a:solidFill>
                <a:schemeClr val="accent1"/>
              </a:solidFill>
              <a:latin typeface="Arial"/>
              <a:ea typeface="Arial"/>
              <a:cs typeface="Arial"/>
              <a:sym typeface="Arial"/>
            </a:endParaRPr>
          </a:p>
          <a:p>
            <a:pPr marL="0" lvl="0" indent="0" algn="l" rtl="0">
              <a:spcBef>
                <a:spcPts val="0"/>
              </a:spcBef>
              <a:spcAft>
                <a:spcPts val="0"/>
              </a:spcAft>
              <a:buNone/>
            </a:pPr>
            <a:r>
              <a:rPr lang="da" sz="1200" b="1">
                <a:solidFill>
                  <a:schemeClr val="accent1"/>
                </a:solidFill>
                <a:latin typeface="Arial"/>
                <a:ea typeface="Arial"/>
                <a:cs typeface="Arial"/>
                <a:sym typeface="Arial"/>
              </a:rPr>
              <a:t>Hvordan svarer man i en brevkasse?</a:t>
            </a:r>
            <a:endParaRPr sz="1200" b="1">
              <a:solidFill>
                <a:schemeClr val="accent1"/>
              </a:solidFill>
              <a:latin typeface="Arial"/>
              <a:ea typeface="Arial"/>
              <a:cs typeface="Arial"/>
              <a:sym typeface="Arial"/>
            </a:endParaRPr>
          </a:p>
          <a:p>
            <a:pPr marL="457200" lvl="0" indent="-304800" algn="l" rtl="0">
              <a:spcBef>
                <a:spcPts val="0"/>
              </a:spcBef>
              <a:spcAft>
                <a:spcPts val="0"/>
              </a:spcAft>
              <a:buClr>
                <a:schemeClr val="accent1"/>
              </a:buClr>
              <a:buSzPts val="1200"/>
              <a:buFont typeface="Arial"/>
              <a:buChar char="-"/>
            </a:pPr>
            <a:r>
              <a:rPr lang="da" sz="1200">
                <a:solidFill>
                  <a:schemeClr val="accent1"/>
                </a:solidFill>
                <a:latin typeface="Arial"/>
                <a:ea typeface="Arial"/>
                <a:cs typeface="Arial"/>
                <a:sym typeface="Arial"/>
              </a:rPr>
              <a:t>Man er venlig og støttende</a:t>
            </a:r>
            <a:endParaRPr sz="1200">
              <a:solidFill>
                <a:schemeClr val="accent1"/>
              </a:solidFill>
              <a:latin typeface="Arial"/>
              <a:ea typeface="Arial"/>
              <a:cs typeface="Arial"/>
              <a:sym typeface="Arial"/>
            </a:endParaRPr>
          </a:p>
          <a:p>
            <a:pPr marL="457200" lvl="0" indent="-304800" algn="l" rtl="0">
              <a:spcBef>
                <a:spcPts val="0"/>
              </a:spcBef>
              <a:spcAft>
                <a:spcPts val="0"/>
              </a:spcAft>
              <a:buClr>
                <a:schemeClr val="accent1"/>
              </a:buClr>
              <a:buSzPts val="1200"/>
              <a:buFont typeface="Arial"/>
              <a:buChar char="-"/>
            </a:pPr>
            <a:r>
              <a:rPr lang="da" sz="1200">
                <a:solidFill>
                  <a:schemeClr val="accent1"/>
                </a:solidFill>
                <a:latin typeface="Arial"/>
                <a:ea typeface="Arial"/>
                <a:cs typeface="Arial"/>
                <a:sym typeface="Arial"/>
              </a:rPr>
              <a:t>Respektfuld tone</a:t>
            </a:r>
            <a:endParaRPr sz="1200">
              <a:solidFill>
                <a:schemeClr val="accent1"/>
              </a:solidFill>
              <a:latin typeface="Arial"/>
              <a:ea typeface="Arial"/>
              <a:cs typeface="Arial"/>
              <a:sym typeface="Arial"/>
            </a:endParaRPr>
          </a:p>
          <a:p>
            <a:pPr marL="457200" lvl="0" indent="-304800" algn="l" rtl="0">
              <a:spcBef>
                <a:spcPts val="0"/>
              </a:spcBef>
              <a:spcAft>
                <a:spcPts val="0"/>
              </a:spcAft>
              <a:buClr>
                <a:schemeClr val="accent1"/>
              </a:buClr>
              <a:buSzPts val="1200"/>
              <a:buFont typeface="Arial"/>
              <a:buChar char="-"/>
            </a:pPr>
            <a:r>
              <a:rPr lang="da" sz="1200">
                <a:solidFill>
                  <a:schemeClr val="accent1"/>
                </a:solidFill>
                <a:latin typeface="Arial"/>
                <a:ea typeface="Arial"/>
                <a:cs typeface="Arial"/>
                <a:sym typeface="Arial"/>
              </a:rPr>
              <a:t>Man er opmuntrende</a:t>
            </a:r>
            <a:endParaRPr sz="1200">
              <a:solidFill>
                <a:schemeClr val="accent1"/>
              </a:solidFill>
              <a:latin typeface="Arial"/>
              <a:ea typeface="Arial"/>
              <a:cs typeface="Arial"/>
              <a:sym typeface="Arial"/>
            </a:endParaRPr>
          </a:p>
          <a:p>
            <a:pPr marL="0" lvl="0" indent="0" algn="l" rtl="0">
              <a:spcBef>
                <a:spcPts val="0"/>
              </a:spcBef>
              <a:spcAft>
                <a:spcPts val="0"/>
              </a:spcAft>
              <a:buNone/>
            </a:pPr>
            <a:endParaRPr sz="1200">
              <a:solidFill>
                <a:schemeClr val="accent1"/>
              </a:solidFill>
              <a:latin typeface="Arial"/>
              <a:ea typeface="Arial"/>
              <a:cs typeface="Arial"/>
              <a:sym typeface="Arial"/>
            </a:endParaRPr>
          </a:p>
          <a:p>
            <a:pPr marL="0" lvl="0" indent="0" algn="l" rtl="0">
              <a:spcBef>
                <a:spcPts val="0"/>
              </a:spcBef>
              <a:spcAft>
                <a:spcPts val="0"/>
              </a:spcAft>
              <a:buNone/>
            </a:pPr>
            <a:endParaRPr sz="1200">
              <a:solidFill>
                <a:schemeClr val="accent1"/>
              </a:solidFill>
              <a:latin typeface="Arial"/>
              <a:ea typeface="Arial"/>
              <a:cs typeface="Arial"/>
              <a:sym typeface="Arial"/>
            </a:endParaRPr>
          </a:p>
        </p:txBody>
      </p:sp>
      <p:sp>
        <p:nvSpPr>
          <p:cNvPr id="370" name="Google Shape;370;p57"/>
          <p:cNvSpPr txBox="1">
            <a:spLocks noGrp="1"/>
          </p:cNvSpPr>
          <p:nvPr>
            <p:ph type="body" idx="2"/>
          </p:nvPr>
        </p:nvSpPr>
        <p:spPr>
          <a:xfrm>
            <a:off x="4939500" y="240475"/>
            <a:ext cx="3837000" cy="4178700"/>
          </a:xfrm>
          <a:prstGeom prst="rect">
            <a:avLst/>
          </a:prstGeom>
        </p:spPr>
        <p:txBody>
          <a:bodyPr spcFirstLastPara="1" wrap="square" lIns="91425" tIns="91425" rIns="91425" bIns="91425" anchor="ctr" anchorCtr="0">
            <a:normAutofit fontScale="77500" lnSpcReduction="10000"/>
          </a:bodyPr>
          <a:lstStyle/>
          <a:p>
            <a:pPr marL="0" lvl="0" indent="0" algn="l" rtl="0">
              <a:spcBef>
                <a:spcPts val="0"/>
              </a:spcBef>
              <a:spcAft>
                <a:spcPts val="0"/>
              </a:spcAft>
              <a:buNone/>
            </a:pPr>
            <a:r>
              <a:rPr lang="da" u="sng"/>
              <a:t>Eksempler:</a:t>
            </a:r>
            <a:endParaRPr u="sng"/>
          </a:p>
          <a:p>
            <a:pPr marL="0" lvl="0" indent="0" algn="l" rtl="0">
              <a:spcBef>
                <a:spcPts val="1200"/>
              </a:spcBef>
              <a:spcAft>
                <a:spcPts val="0"/>
              </a:spcAft>
              <a:buNone/>
            </a:pPr>
            <a:r>
              <a:rPr lang="da"/>
              <a:t>"Jeg kan godt forstå, at du føler dig usikker lige nu – det er helt normalt at blive i tvivl, når man står i en situation som din.</a:t>
            </a:r>
            <a:endParaRPr/>
          </a:p>
          <a:p>
            <a:pPr marL="0" lvl="0" indent="0" algn="l" rtl="0">
              <a:spcBef>
                <a:spcPts val="1200"/>
              </a:spcBef>
              <a:spcAft>
                <a:spcPts val="0"/>
              </a:spcAft>
              <a:buNone/>
            </a:pPr>
            <a:endParaRPr/>
          </a:p>
          <a:p>
            <a:pPr marL="0" lvl="0" indent="0" algn="l" rtl="0">
              <a:spcBef>
                <a:spcPts val="1200"/>
              </a:spcBef>
              <a:spcAft>
                <a:spcPts val="0"/>
              </a:spcAft>
              <a:buNone/>
            </a:pPr>
            <a:r>
              <a:rPr lang="da"/>
              <a:t>"Selvom det kan virke svært lige nu, er det vigtigt at huske, at små skridt kan gøre en stor forskel. Du er allerede på vej mod en positiv forandring ved at reflektere over situationen."</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71" name="Google Shape;371;p57"/>
          <p:cNvPicPr preferRelativeResize="0"/>
          <p:nvPr/>
        </p:nvPicPr>
        <p:blipFill>
          <a:blip r:embed="rId3">
            <a:alphaModFix/>
          </a:blip>
          <a:stretch>
            <a:fillRect/>
          </a:stretch>
        </p:blipFill>
        <p:spPr>
          <a:xfrm>
            <a:off x="6157113" y="3131913"/>
            <a:ext cx="2619375" cy="1743075"/>
          </a:xfrm>
          <a:prstGeom prst="rect">
            <a:avLst/>
          </a:prstGeom>
          <a:noFill/>
          <a:ln>
            <a:noFill/>
          </a:ln>
        </p:spPr>
      </p:pic>
      <p:sp>
        <p:nvSpPr>
          <p:cNvPr id="372" name="Google Shape;372;p5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8"/>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78" name="Google Shape;378;p58"/>
          <p:cNvSpPr txBox="1">
            <a:spLocks noGrp="1"/>
          </p:cNvSpPr>
          <p:nvPr>
            <p:ph type="subTitle" idx="1"/>
          </p:nvPr>
        </p:nvSpPr>
        <p:spPr>
          <a:xfrm>
            <a:off x="265500" y="320445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79" name="Google Shape;379;p5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80" name="Google Shape;380;p58"/>
          <p:cNvPicPr preferRelativeResize="0"/>
          <p:nvPr/>
        </p:nvPicPr>
        <p:blipFill>
          <a:blip r:embed="rId3">
            <a:alphaModFix/>
          </a:blip>
          <a:stretch>
            <a:fillRect/>
          </a:stretch>
        </p:blipFill>
        <p:spPr>
          <a:xfrm>
            <a:off x="367050" y="395525"/>
            <a:ext cx="7281500" cy="4280075"/>
          </a:xfrm>
          <a:prstGeom prst="rect">
            <a:avLst/>
          </a:prstGeom>
          <a:noFill/>
          <a:ln>
            <a:noFill/>
          </a:ln>
        </p:spPr>
      </p:pic>
      <p:sp>
        <p:nvSpPr>
          <p:cNvPr id="381" name="Google Shape;381;p5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a:spLocks noGrp="1"/>
          </p:cNvSpPr>
          <p:nvPr>
            <p:ph type="title"/>
          </p:nvPr>
        </p:nvSpPr>
        <p:spPr>
          <a:xfrm>
            <a:off x="265500" y="354050"/>
            <a:ext cx="4045200" cy="76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Brevkassen </a:t>
            </a:r>
            <a:endParaRPr/>
          </a:p>
        </p:txBody>
      </p:sp>
      <p:sp>
        <p:nvSpPr>
          <p:cNvPr id="387" name="Google Shape;387;p59"/>
          <p:cNvSpPr txBox="1">
            <a:spLocks noGrp="1"/>
          </p:cNvSpPr>
          <p:nvPr>
            <p:ph type="subTitle" idx="1"/>
          </p:nvPr>
        </p:nvSpPr>
        <p:spPr>
          <a:xfrm>
            <a:off x="265500" y="1236675"/>
            <a:ext cx="40452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200">
                <a:solidFill>
                  <a:srgbClr val="000000"/>
                </a:solidFill>
                <a:latin typeface="Arial"/>
                <a:ea typeface="Arial"/>
                <a:cs typeface="Arial"/>
                <a:sym typeface="Arial"/>
              </a:rPr>
              <a:t>I skal forestille jer, at i er en af novellens (nye udfordringer) personer, som står over for udfordringer og dilemmaer</a:t>
            </a: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i="1">
                <a:solidFill>
                  <a:srgbClr val="000000"/>
                </a:solidFill>
                <a:latin typeface="Arial"/>
                <a:ea typeface="Arial"/>
                <a:cs typeface="Arial"/>
                <a:sym typeface="Arial"/>
              </a:rPr>
              <a:t>Kære brevkasse…. Hvad skal jeg gøre? </a:t>
            </a:r>
            <a:endParaRPr sz="1200" i="1">
              <a:solidFill>
                <a:srgbClr val="000000"/>
              </a:solidFill>
              <a:latin typeface="Arial"/>
              <a:ea typeface="Arial"/>
              <a:cs typeface="Arial"/>
              <a:sym typeface="Arial"/>
            </a:endParaRPr>
          </a:p>
          <a:p>
            <a:pPr marL="0" lvl="0" indent="0" algn="l" rtl="0">
              <a:spcBef>
                <a:spcPts val="0"/>
              </a:spcBef>
              <a:spcAft>
                <a:spcPts val="0"/>
              </a:spcAft>
              <a:buNone/>
            </a:pPr>
            <a:endParaRPr sz="1200" i="1">
              <a:solidFill>
                <a:srgbClr val="000000"/>
              </a:solidFill>
              <a:latin typeface="Arial"/>
              <a:ea typeface="Arial"/>
              <a:cs typeface="Arial"/>
              <a:sym typeface="Arial"/>
            </a:endParaRPr>
          </a:p>
          <a:p>
            <a:pPr marL="0" lvl="0" indent="0" algn="l" rtl="0">
              <a:spcBef>
                <a:spcPts val="0"/>
              </a:spcBef>
              <a:spcAft>
                <a:spcPts val="0"/>
              </a:spcAft>
              <a:buNone/>
            </a:pPr>
            <a:endParaRPr sz="1200" i="1">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0" lvl="0" indent="0" algn="l" rtl="0">
              <a:spcBef>
                <a:spcPts val="0"/>
              </a:spcBef>
              <a:spcAft>
                <a:spcPts val="0"/>
              </a:spcAft>
              <a:buNone/>
            </a:pPr>
            <a:r>
              <a:rPr lang="da" sz="1200" b="1" u="sng">
                <a:solidFill>
                  <a:srgbClr val="000000"/>
                </a:solidFill>
                <a:latin typeface="Arial"/>
                <a:ea typeface="Arial"/>
                <a:cs typeface="Arial"/>
                <a:sym typeface="Arial"/>
              </a:rPr>
              <a:t>Opgave:</a:t>
            </a:r>
            <a:endParaRPr sz="1200" b="1" u="sng">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Jeres opgave er, at I skal forestille jer at være </a:t>
            </a:r>
            <a:r>
              <a:rPr lang="da" sz="1200" b="1">
                <a:solidFill>
                  <a:srgbClr val="000000"/>
                </a:solidFill>
                <a:latin typeface="Arial"/>
                <a:ea typeface="Arial"/>
                <a:cs typeface="Arial"/>
                <a:sym typeface="Arial"/>
              </a:rPr>
              <a:t>Anne</a:t>
            </a:r>
            <a:r>
              <a:rPr lang="da" sz="1200">
                <a:solidFill>
                  <a:srgbClr val="000000"/>
                </a:solidFill>
                <a:latin typeface="Arial"/>
                <a:ea typeface="Arial"/>
                <a:cs typeface="Arial"/>
                <a:sym typeface="Arial"/>
              </a:rPr>
              <a:t> fra novellen. I skal udarbejde et dilemma, som Anne står overfor, på baggrund af det I får at vide om hende i novellen. </a:t>
            </a:r>
            <a:endParaRPr sz="1200">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I skal til dette dilemma, skrive et brev, hvor problemstillingen, som Anne er i, er formuleret som et dilemma, som Anne søger en løsning på </a:t>
            </a:r>
            <a:endParaRPr sz="1200">
              <a:solidFill>
                <a:srgbClr val="000000"/>
              </a:solidFill>
              <a:latin typeface="Arial"/>
              <a:ea typeface="Arial"/>
              <a:cs typeface="Arial"/>
              <a:sym typeface="Arial"/>
            </a:endParaRPr>
          </a:p>
        </p:txBody>
      </p:sp>
      <p:sp>
        <p:nvSpPr>
          <p:cNvPr id="388" name="Google Shape;388;p59"/>
          <p:cNvSpPr txBox="1">
            <a:spLocks noGrp="1"/>
          </p:cNvSpPr>
          <p:nvPr>
            <p:ph type="body" idx="2"/>
          </p:nvPr>
        </p:nvSpPr>
        <p:spPr>
          <a:xfrm>
            <a:off x="4909975" y="157350"/>
            <a:ext cx="3837000" cy="1809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a" sz="1200" b="1" u="sng">
                <a:solidFill>
                  <a:srgbClr val="000000"/>
                </a:solidFill>
                <a:latin typeface="Arial"/>
                <a:ea typeface="Arial"/>
                <a:cs typeface="Arial"/>
                <a:sym typeface="Arial"/>
              </a:rPr>
              <a:t>Eksempel på brevkasse:</a:t>
            </a:r>
            <a:endParaRPr sz="1200" b="1" u="sng">
              <a:solidFill>
                <a:srgbClr val="000000"/>
              </a:solidFill>
              <a:latin typeface="Arial"/>
              <a:ea typeface="Arial"/>
              <a:cs typeface="Arial"/>
              <a:sym typeface="Arial"/>
            </a:endParaRPr>
          </a:p>
          <a:p>
            <a:pPr marL="0" lvl="0" indent="0" algn="l" rtl="0">
              <a:spcBef>
                <a:spcPts val="1200"/>
              </a:spcBef>
              <a:spcAft>
                <a:spcPts val="1200"/>
              </a:spcAft>
              <a:buNone/>
            </a:pPr>
            <a:r>
              <a:rPr lang="da" sz="1200">
                <a:solidFill>
                  <a:srgbClr val="000000"/>
                </a:solidFill>
                <a:latin typeface="Arial"/>
                <a:ea typeface="Arial"/>
                <a:cs typeface="Arial"/>
                <a:sym typeface="Arial"/>
              </a:rPr>
              <a:t>https://www.folkeskolen.dk/files/2022/04/06/Uv-materiale%20-%20Dilemmaer%20om%20ofre.pdf</a:t>
            </a:r>
            <a:endParaRPr sz="1200">
              <a:solidFill>
                <a:srgbClr val="000000"/>
              </a:solidFill>
              <a:latin typeface="Arial"/>
              <a:ea typeface="Arial"/>
              <a:cs typeface="Arial"/>
              <a:sym typeface="Arial"/>
            </a:endParaRPr>
          </a:p>
        </p:txBody>
      </p:sp>
      <p:pic>
        <p:nvPicPr>
          <p:cNvPr id="389" name="Google Shape;389;p59"/>
          <p:cNvPicPr preferRelativeResize="0"/>
          <p:nvPr/>
        </p:nvPicPr>
        <p:blipFill>
          <a:blip r:embed="rId3">
            <a:alphaModFix/>
          </a:blip>
          <a:stretch>
            <a:fillRect/>
          </a:stretch>
        </p:blipFill>
        <p:spPr>
          <a:xfrm>
            <a:off x="5476050" y="1755450"/>
            <a:ext cx="2871750" cy="2871750"/>
          </a:xfrm>
          <a:prstGeom prst="rect">
            <a:avLst/>
          </a:prstGeom>
          <a:noFill/>
          <a:ln>
            <a:noFill/>
          </a:ln>
        </p:spPr>
      </p:pic>
      <p:sp>
        <p:nvSpPr>
          <p:cNvPr id="390" name="Google Shape;390;p5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0"/>
          <p:cNvSpPr txBox="1">
            <a:spLocks noGrp="1"/>
          </p:cNvSpPr>
          <p:nvPr>
            <p:ph type="title"/>
          </p:nvPr>
        </p:nvSpPr>
        <p:spPr>
          <a:xfrm>
            <a:off x="265500" y="127850"/>
            <a:ext cx="4045200" cy="129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da" sz="3380"/>
              <a:t>Dokumentar:</a:t>
            </a:r>
            <a:endParaRPr sz="3380"/>
          </a:p>
          <a:p>
            <a:pPr marL="0" lvl="0" indent="0" algn="l" rtl="0">
              <a:spcBef>
                <a:spcPts val="0"/>
              </a:spcBef>
              <a:spcAft>
                <a:spcPts val="0"/>
              </a:spcAft>
              <a:buSzPts val="990"/>
              <a:buNone/>
            </a:pPr>
            <a:r>
              <a:rPr lang="da" sz="3380"/>
              <a:t>Presset ungdom</a:t>
            </a:r>
            <a:endParaRPr sz="3380"/>
          </a:p>
        </p:txBody>
      </p:sp>
      <p:sp>
        <p:nvSpPr>
          <p:cNvPr id="396" name="Google Shape;396;p60"/>
          <p:cNvSpPr txBox="1">
            <a:spLocks noGrp="1"/>
          </p:cNvSpPr>
          <p:nvPr>
            <p:ph type="subTitle" idx="1"/>
          </p:nvPr>
        </p:nvSpPr>
        <p:spPr>
          <a:xfrm>
            <a:off x="265500" y="1424750"/>
            <a:ext cx="4045200" cy="33156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Vi ser første afsnit af dokumentaren “Presset ungdom”</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Undervejs skal I tænke over, hvad sammenhængen mellem de to noveller og dokumentaren mon kan være?</a:t>
            </a:r>
            <a:endParaRPr sz="1400">
              <a:solidFill>
                <a:srgbClr val="000000"/>
              </a:solidFill>
              <a:latin typeface="Arial"/>
              <a:ea typeface="Arial"/>
              <a:cs typeface="Arial"/>
              <a:sym typeface="Arial"/>
            </a:endParaRPr>
          </a:p>
          <a:p>
            <a:pPr marL="914400" lvl="1" indent="-317500" algn="l" rtl="0">
              <a:spcBef>
                <a:spcPts val="0"/>
              </a:spcBef>
              <a:spcAft>
                <a:spcPts val="0"/>
              </a:spcAft>
              <a:buClr>
                <a:srgbClr val="000000"/>
              </a:buClr>
              <a:buSzPts val="1400"/>
              <a:buFont typeface="Arial"/>
              <a:buChar char="-"/>
            </a:pPr>
            <a:r>
              <a:rPr lang="da" sz="1400">
                <a:solidFill>
                  <a:srgbClr val="000000"/>
                </a:solidFill>
                <a:latin typeface="Arial"/>
                <a:ea typeface="Arial"/>
                <a:cs typeface="Arial"/>
                <a:sym typeface="Arial"/>
              </a:rPr>
              <a:t>Husk, der er ingen rigtige eller forkerte svar</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p:txBody>
      </p:sp>
      <p:pic>
        <p:nvPicPr>
          <p:cNvPr id="397" name="Google Shape;397;p60"/>
          <p:cNvPicPr preferRelativeResize="0"/>
          <p:nvPr/>
        </p:nvPicPr>
        <p:blipFill>
          <a:blip r:embed="rId3">
            <a:alphaModFix/>
          </a:blip>
          <a:stretch>
            <a:fillRect/>
          </a:stretch>
        </p:blipFill>
        <p:spPr>
          <a:xfrm>
            <a:off x="4967750" y="786775"/>
            <a:ext cx="3808750" cy="3419625"/>
          </a:xfrm>
          <a:prstGeom prst="rect">
            <a:avLst/>
          </a:prstGeom>
          <a:noFill/>
          <a:ln>
            <a:noFill/>
          </a:ln>
        </p:spPr>
      </p:pic>
      <p:sp>
        <p:nvSpPr>
          <p:cNvPr id="398" name="Google Shape;398;p6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1"/>
          <p:cNvSpPr txBox="1">
            <a:spLocks noGrp="1"/>
          </p:cNvSpPr>
          <p:nvPr>
            <p:ph type="title"/>
          </p:nvPr>
        </p:nvSpPr>
        <p:spPr>
          <a:xfrm>
            <a:off x="265500" y="202125"/>
            <a:ext cx="4045200" cy="1345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da"/>
              <a:t>  Dokumentar: Presset ungdom</a:t>
            </a:r>
            <a:endParaRPr/>
          </a:p>
        </p:txBody>
      </p:sp>
      <p:sp>
        <p:nvSpPr>
          <p:cNvPr id="404" name="Google Shape;404;p61"/>
          <p:cNvSpPr txBox="1">
            <a:spLocks noGrp="1"/>
          </p:cNvSpPr>
          <p:nvPr>
            <p:ph type="subTitle" idx="1"/>
          </p:nvPr>
        </p:nvSpPr>
        <p:spPr>
          <a:xfrm>
            <a:off x="265500" y="1856000"/>
            <a:ext cx="4045200" cy="2872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da" sz="1200" b="1">
                <a:solidFill>
                  <a:srgbClr val="000000"/>
                </a:solidFill>
                <a:latin typeface="Arial"/>
                <a:ea typeface="Arial"/>
                <a:cs typeface="Arial"/>
                <a:sym typeface="Arial"/>
              </a:rPr>
              <a:t>Snak med sidemakker:</a:t>
            </a:r>
            <a:endParaRPr sz="1200" b="1">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Hvad sammenhængen mellem de to noveller og dokumentaren </a:t>
            </a:r>
            <a:endParaRPr sz="1200">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Hvilket syn har dokumentaren omkring ungdommen? Er I enige, eller uenige? hvorfor, hvorfor ikke?</a:t>
            </a:r>
            <a:endParaRPr sz="1200">
              <a:solidFill>
                <a:srgbClr val="000000"/>
              </a:solidFill>
              <a:latin typeface="Arial"/>
              <a:ea typeface="Arial"/>
              <a:cs typeface="Arial"/>
              <a:sym typeface="Arial"/>
            </a:endParaRPr>
          </a:p>
          <a:p>
            <a:pPr marL="457200" lvl="0" indent="0" algn="l" rtl="0">
              <a:spcBef>
                <a:spcPts val="0"/>
              </a:spcBef>
              <a:spcAft>
                <a:spcPts val="0"/>
              </a:spcAft>
              <a:buNone/>
            </a:pP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Hvad er JERES syn på ungdommen? </a:t>
            </a:r>
            <a:endParaRPr sz="1200">
              <a:solidFill>
                <a:srgbClr val="000000"/>
              </a:solidFill>
              <a:latin typeface="Arial"/>
              <a:ea typeface="Arial"/>
              <a:cs typeface="Arial"/>
              <a:sym typeface="Arial"/>
            </a:endParaRPr>
          </a:p>
          <a:p>
            <a:pPr marL="457200" lvl="0" indent="0" algn="l" rtl="0">
              <a:spcBef>
                <a:spcPts val="0"/>
              </a:spcBef>
              <a:spcAft>
                <a:spcPts val="0"/>
              </a:spcAft>
              <a:buNone/>
            </a:pP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Hvad tænker I om, at det kun er piger, der står frem?</a:t>
            </a:r>
            <a:endParaRPr sz="12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405" name="Google Shape;405;p6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406" name="Google Shape;406;p61"/>
          <p:cNvPicPr preferRelativeResize="0"/>
          <p:nvPr/>
        </p:nvPicPr>
        <p:blipFill>
          <a:blip r:embed="rId3">
            <a:alphaModFix/>
          </a:blip>
          <a:stretch>
            <a:fillRect/>
          </a:stretch>
        </p:blipFill>
        <p:spPr>
          <a:xfrm>
            <a:off x="4967750" y="786775"/>
            <a:ext cx="3808750" cy="3419625"/>
          </a:xfrm>
          <a:prstGeom prst="rect">
            <a:avLst/>
          </a:prstGeom>
          <a:noFill/>
          <a:ln>
            <a:noFill/>
          </a:ln>
        </p:spPr>
      </p:pic>
      <p:sp>
        <p:nvSpPr>
          <p:cNvPr id="407" name="Google Shape;407;p6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2"/>
          <p:cNvSpPr txBox="1">
            <a:spLocks noGrp="1"/>
          </p:cNvSpPr>
          <p:nvPr>
            <p:ph type="title"/>
          </p:nvPr>
        </p:nvSpPr>
        <p:spPr>
          <a:xfrm>
            <a:off x="315550" y="259025"/>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Aktivitet: Åben dialog</a:t>
            </a:r>
            <a:endParaRPr/>
          </a:p>
        </p:txBody>
      </p:sp>
      <p:sp>
        <p:nvSpPr>
          <p:cNvPr id="413" name="Google Shape;413;p62"/>
          <p:cNvSpPr txBox="1">
            <a:spLocks noGrp="1"/>
          </p:cNvSpPr>
          <p:nvPr>
            <p:ph type="subTitle" idx="1"/>
          </p:nvPr>
        </p:nvSpPr>
        <p:spPr>
          <a:xfrm>
            <a:off x="315550" y="1829551"/>
            <a:ext cx="4045200" cy="1345500"/>
          </a:xfrm>
          <a:prstGeom prst="rect">
            <a:avLst/>
          </a:prstGeom>
        </p:spPr>
        <p:txBody>
          <a:bodyPr spcFirstLastPara="1" wrap="square" lIns="91425" tIns="91425" rIns="91425" bIns="91425" anchor="t" anchorCtr="0">
            <a:noAutofit/>
          </a:bodyPr>
          <a:lstStyle/>
          <a:p>
            <a:pPr marL="914400" lvl="0" indent="-318135" algn="l" rtl="0">
              <a:lnSpc>
                <a:spcPct val="150000"/>
              </a:lnSpc>
              <a:spcBef>
                <a:spcPts val="0"/>
              </a:spcBef>
              <a:spcAft>
                <a:spcPts val="0"/>
              </a:spcAft>
              <a:buClr>
                <a:srgbClr val="000000"/>
              </a:buClr>
              <a:buSzPts val="1410"/>
              <a:buFont typeface="Arial"/>
              <a:buAutoNum type="arabicPeriod"/>
            </a:pPr>
            <a:r>
              <a:rPr lang="da" sz="1410">
                <a:solidFill>
                  <a:srgbClr val="000000"/>
                </a:solidFill>
                <a:latin typeface="Arial"/>
                <a:ea typeface="Arial"/>
                <a:cs typeface="Arial"/>
                <a:sym typeface="Arial"/>
              </a:rPr>
              <a:t>Føler du dig presset af samfundets forventninger?</a:t>
            </a:r>
            <a:endParaRPr sz="1410">
              <a:solidFill>
                <a:srgbClr val="000000"/>
              </a:solidFill>
              <a:latin typeface="Arial"/>
              <a:ea typeface="Arial"/>
              <a:cs typeface="Arial"/>
              <a:sym typeface="Arial"/>
            </a:endParaRPr>
          </a:p>
          <a:p>
            <a:pPr marL="914400" lvl="0" indent="-318135" algn="l" rtl="0">
              <a:lnSpc>
                <a:spcPct val="150000"/>
              </a:lnSpc>
              <a:spcBef>
                <a:spcPts val="0"/>
              </a:spcBef>
              <a:spcAft>
                <a:spcPts val="0"/>
              </a:spcAft>
              <a:buClr>
                <a:srgbClr val="000000"/>
              </a:buClr>
              <a:buSzPts val="1410"/>
              <a:buFont typeface="Arial"/>
              <a:buAutoNum type="arabicPeriod"/>
            </a:pPr>
            <a:r>
              <a:rPr lang="da" sz="1410">
                <a:solidFill>
                  <a:srgbClr val="000000"/>
                </a:solidFill>
                <a:latin typeface="Arial"/>
                <a:ea typeface="Arial"/>
                <a:cs typeface="Arial"/>
                <a:sym typeface="Arial"/>
              </a:rPr>
              <a:t>Har du nogensinde følt dig presset af dine venner?</a:t>
            </a:r>
            <a:endParaRPr sz="1410">
              <a:solidFill>
                <a:srgbClr val="000000"/>
              </a:solidFill>
              <a:latin typeface="Arial"/>
              <a:ea typeface="Arial"/>
              <a:cs typeface="Arial"/>
              <a:sym typeface="Arial"/>
            </a:endParaRPr>
          </a:p>
          <a:p>
            <a:pPr marL="914400" lvl="0" indent="-318135" algn="l" rtl="0">
              <a:lnSpc>
                <a:spcPct val="150000"/>
              </a:lnSpc>
              <a:spcBef>
                <a:spcPts val="0"/>
              </a:spcBef>
              <a:spcAft>
                <a:spcPts val="0"/>
              </a:spcAft>
              <a:buClr>
                <a:srgbClr val="000000"/>
              </a:buClr>
              <a:buSzPts val="1410"/>
              <a:buFont typeface="Arial"/>
              <a:buAutoNum type="arabicPeriod"/>
            </a:pPr>
            <a:r>
              <a:rPr lang="da" sz="1410">
                <a:solidFill>
                  <a:srgbClr val="000000"/>
                </a:solidFill>
                <a:latin typeface="Arial"/>
                <a:ea typeface="Arial"/>
                <a:cs typeface="Arial"/>
                <a:sym typeface="Arial"/>
              </a:rPr>
              <a:t>Har du nogensinde følt dig presset med skole? </a:t>
            </a:r>
            <a:endParaRPr sz="1410">
              <a:solidFill>
                <a:srgbClr val="000000"/>
              </a:solidFill>
              <a:latin typeface="Arial"/>
              <a:ea typeface="Arial"/>
              <a:cs typeface="Arial"/>
              <a:sym typeface="Arial"/>
            </a:endParaRPr>
          </a:p>
          <a:p>
            <a:pPr marL="914400" lvl="0" indent="-318135" algn="l" rtl="0">
              <a:lnSpc>
                <a:spcPct val="150000"/>
              </a:lnSpc>
              <a:spcBef>
                <a:spcPts val="0"/>
              </a:spcBef>
              <a:spcAft>
                <a:spcPts val="0"/>
              </a:spcAft>
              <a:buClr>
                <a:srgbClr val="000000"/>
              </a:buClr>
              <a:buSzPts val="1410"/>
              <a:buFont typeface="Arial"/>
              <a:buAutoNum type="arabicPeriod"/>
            </a:pPr>
            <a:r>
              <a:rPr lang="da" sz="1410">
                <a:solidFill>
                  <a:srgbClr val="000000"/>
                </a:solidFill>
                <a:latin typeface="Arial"/>
                <a:ea typeface="Arial"/>
                <a:cs typeface="Arial"/>
                <a:sym typeface="Arial"/>
              </a:rPr>
              <a:t>Føler du, at der bliver sat for høje krav til dig i skolen?</a:t>
            </a:r>
            <a:endParaRPr sz="1410">
              <a:solidFill>
                <a:srgbClr val="000000"/>
              </a:solidFill>
              <a:latin typeface="Arial"/>
              <a:ea typeface="Arial"/>
              <a:cs typeface="Arial"/>
              <a:sym typeface="Arial"/>
            </a:endParaRPr>
          </a:p>
          <a:p>
            <a:pPr marL="914400" lvl="0" indent="-318135" algn="l" rtl="0">
              <a:lnSpc>
                <a:spcPct val="150000"/>
              </a:lnSpc>
              <a:spcBef>
                <a:spcPts val="0"/>
              </a:spcBef>
              <a:spcAft>
                <a:spcPts val="0"/>
              </a:spcAft>
              <a:buClr>
                <a:srgbClr val="000000"/>
              </a:buClr>
              <a:buSzPts val="1410"/>
              <a:buFont typeface="Arial"/>
              <a:buAutoNum type="arabicPeriod"/>
            </a:pPr>
            <a:r>
              <a:rPr lang="da" sz="1410">
                <a:solidFill>
                  <a:srgbClr val="000000"/>
                </a:solidFill>
                <a:latin typeface="Arial"/>
                <a:ea typeface="Arial"/>
                <a:cs typeface="Arial"/>
                <a:sym typeface="Arial"/>
              </a:rPr>
              <a:t>Føler du, at der er en perfekthedskultur i samfundet?</a:t>
            </a:r>
            <a:endParaRPr sz="2242">
              <a:latin typeface="Arial"/>
              <a:ea typeface="Arial"/>
              <a:cs typeface="Arial"/>
              <a:sym typeface="Arial"/>
            </a:endParaRPr>
          </a:p>
        </p:txBody>
      </p:sp>
      <p:pic>
        <p:nvPicPr>
          <p:cNvPr id="414" name="Google Shape;414;p62"/>
          <p:cNvPicPr preferRelativeResize="0"/>
          <p:nvPr/>
        </p:nvPicPr>
        <p:blipFill>
          <a:blip r:embed="rId3">
            <a:alphaModFix/>
          </a:blip>
          <a:stretch>
            <a:fillRect/>
          </a:stretch>
        </p:blipFill>
        <p:spPr>
          <a:xfrm>
            <a:off x="4671900" y="1208700"/>
            <a:ext cx="4346050" cy="2444625"/>
          </a:xfrm>
          <a:prstGeom prst="rect">
            <a:avLst/>
          </a:prstGeom>
          <a:noFill/>
          <a:ln>
            <a:noFill/>
          </a:ln>
        </p:spPr>
      </p:pic>
      <p:sp>
        <p:nvSpPr>
          <p:cNvPr id="415" name="Google Shape;415;p62"/>
          <p:cNvSpPr txBox="1"/>
          <p:nvPr/>
        </p:nvSpPr>
        <p:spPr>
          <a:xfrm>
            <a:off x="4895950" y="3723500"/>
            <a:ext cx="4122000" cy="9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 sz="1800">
                <a:solidFill>
                  <a:schemeClr val="lt1"/>
                </a:solidFill>
                <a:latin typeface="Lato"/>
                <a:ea typeface="Lato"/>
                <a:cs typeface="Lato"/>
                <a:sym typeface="Lato"/>
              </a:rPr>
              <a:t>Venstre side: NEJ              Højre side: JA</a:t>
            </a:r>
            <a:endParaRPr sz="1800">
              <a:solidFill>
                <a:schemeClr val="lt1"/>
              </a:solidFill>
              <a:latin typeface="Lato"/>
              <a:ea typeface="Lato"/>
              <a:cs typeface="Lato"/>
              <a:sym typeface="Lato"/>
            </a:endParaRPr>
          </a:p>
          <a:p>
            <a:pPr marL="0" lvl="0" indent="0" algn="l" rtl="0">
              <a:spcBef>
                <a:spcPts val="0"/>
              </a:spcBef>
              <a:spcAft>
                <a:spcPts val="0"/>
              </a:spcAft>
              <a:buNone/>
            </a:pPr>
            <a:endParaRPr sz="1800">
              <a:solidFill>
                <a:schemeClr val="dk2"/>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13"/>
                                        </p:tgtEl>
                                        <p:attrNameLst>
                                          <p:attrName>style.visibility</p:attrName>
                                        </p:attrNameLst>
                                      </p:cBhvr>
                                      <p:to>
                                        <p:strVal val="visible"/>
                                      </p:to>
                                    </p:set>
                                    <p:anim calcmode="lin" valueType="num">
                                      <p:cBhvr additive="base">
                                        <p:cTn id="7" dur="2800"/>
                                        <p:tgtEl>
                                          <p:spTgt spid="4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3"/>
          <p:cNvSpPr txBox="1">
            <a:spLocks noGrp="1"/>
          </p:cNvSpPr>
          <p:nvPr>
            <p:ph type="title"/>
          </p:nvPr>
        </p:nvSpPr>
        <p:spPr>
          <a:xfrm>
            <a:off x="265500" y="340850"/>
            <a:ext cx="4045200" cy="168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Aktivitet: 3 gode råd</a:t>
            </a:r>
            <a:endParaRPr/>
          </a:p>
        </p:txBody>
      </p:sp>
      <p:sp>
        <p:nvSpPr>
          <p:cNvPr id="421" name="Google Shape;421;p63"/>
          <p:cNvSpPr txBox="1">
            <a:spLocks noGrp="1"/>
          </p:cNvSpPr>
          <p:nvPr>
            <p:ph type="subTitle" idx="1"/>
          </p:nvPr>
        </p:nvSpPr>
        <p:spPr>
          <a:xfrm>
            <a:off x="265500" y="2520674"/>
            <a:ext cx="4045200" cy="20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200">
                <a:solidFill>
                  <a:srgbClr val="000000"/>
                </a:solidFill>
                <a:latin typeface="Arial"/>
                <a:ea typeface="Arial"/>
                <a:cs typeface="Arial"/>
                <a:sym typeface="Arial"/>
              </a:rPr>
              <a:t>To og to:</a:t>
            </a: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I skal udarbejde </a:t>
            </a:r>
            <a:r>
              <a:rPr lang="da" sz="1200" b="1">
                <a:solidFill>
                  <a:srgbClr val="000000"/>
                </a:solidFill>
                <a:latin typeface="Arial"/>
                <a:ea typeface="Arial"/>
                <a:cs typeface="Arial"/>
                <a:sym typeface="Arial"/>
              </a:rPr>
              <a:t>3 råd,</a:t>
            </a:r>
            <a:r>
              <a:rPr lang="da" sz="1200">
                <a:solidFill>
                  <a:srgbClr val="000000"/>
                </a:solidFill>
                <a:latin typeface="Arial"/>
                <a:ea typeface="Arial"/>
                <a:cs typeface="Arial"/>
                <a:sym typeface="Arial"/>
              </a:rPr>
              <a:t> som I vil videregive til andre unge. </a:t>
            </a:r>
            <a:endParaRPr sz="1200">
              <a:solidFill>
                <a:srgbClr val="000000"/>
              </a:solidFill>
              <a:latin typeface="Arial"/>
              <a:ea typeface="Arial"/>
              <a:cs typeface="Arial"/>
              <a:sym typeface="Arial"/>
            </a:endParaRPr>
          </a:p>
          <a:p>
            <a:pPr marL="914400" lvl="1"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Det skal være råd man kan bruge, hvis man som ung føler sig presset.</a:t>
            </a:r>
            <a:endParaRPr sz="1200">
              <a:solidFill>
                <a:srgbClr val="000000"/>
              </a:solidFill>
              <a:latin typeface="Arial"/>
              <a:ea typeface="Arial"/>
              <a:cs typeface="Arial"/>
              <a:sym typeface="Arial"/>
            </a:endParaRPr>
          </a:p>
          <a:p>
            <a:pPr marL="914400" lvl="0" indent="0" algn="l" rtl="0">
              <a:spcBef>
                <a:spcPts val="0"/>
              </a:spcBef>
              <a:spcAft>
                <a:spcPts val="0"/>
              </a:spcAft>
              <a:buNone/>
            </a:pPr>
            <a:endParaRPr sz="12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da" sz="1200">
                <a:solidFill>
                  <a:srgbClr val="000000"/>
                </a:solidFill>
                <a:latin typeface="Arial"/>
                <a:ea typeface="Arial"/>
                <a:cs typeface="Arial"/>
                <a:sym typeface="Arial"/>
              </a:rPr>
              <a:t>Opsamling i plenum  </a:t>
            </a:r>
            <a:endParaRPr sz="1200">
              <a:solidFill>
                <a:srgbClr val="000000"/>
              </a:solidFill>
              <a:latin typeface="Arial"/>
              <a:ea typeface="Arial"/>
              <a:cs typeface="Arial"/>
              <a:sym typeface="Arial"/>
            </a:endParaRPr>
          </a:p>
          <a:p>
            <a:pPr marL="0" lvl="0" indent="0" algn="ctr" rtl="0">
              <a:spcBef>
                <a:spcPts val="0"/>
              </a:spcBef>
              <a:spcAft>
                <a:spcPts val="0"/>
              </a:spcAft>
              <a:buNone/>
            </a:pPr>
            <a:endParaRPr/>
          </a:p>
        </p:txBody>
      </p:sp>
      <p:sp>
        <p:nvSpPr>
          <p:cNvPr id="422" name="Google Shape;422;p6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39</a:t>
            </a:fld>
            <a:endParaRPr/>
          </a:p>
        </p:txBody>
      </p:sp>
      <p:pic>
        <p:nvPicPr>
          <p:cNvPr id="423" name="Google Shape;423;p63"/>
          <p:cNvPicPr preferRelativeResize="0"/>
          <p:nvPr/>
        </p:nvPicPr>
        <p:blipFill>
          <a:blip r:embed="rId3">
            <a:alphaModFix/>
          </a:blip>
          <a:stretch>
            <a:fillRect/>
          </a:stretch>
        </p:blipFill>
        <p:spPr>
          <a:xfrm>
            <a:off x="5146750" y="461125"/>
            <a:ext cx="3389901" cy="4270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a"/>
              <a:t>Ordskyen </a:t>
            </a:r>
            <a:endParaRPr/>
          </a:p>
        </p:txBody>
      </p:sp>
      <p:pic>
        <p:nvPicPr>
          <p:cNvPr id="127" name="Google Shape;127;p28"/>
          <p:cNvPicPr preferRelativeResize="0"/>
          <p:nvPr/>
        </p:nvPicPr>
        <p:blipFill>
          <a:blip r:embed="rId3">
            <a:alphaModFix/>
          </a:blip>
          <a:stretch>
            <a:fillRect/>
          </a:stretch>
        </p:blipFill>
        <p:spPr>
          <a:xfrm>
            <a:off x="4407414" y="959800"/>
            <a:ext cx="3935036" cy="3133625"/>
          </a:xfrm>
          <a:prstGeom prst="rect">
            <a:avLst/>
          </a:prstGeom>
          <a:noFill/>
          <a:ln>
            <a:noFill/>
          </a:ln>
        </p:spPr>
      </p:pic>
      <p:sp>
        <p:nvSpPr>
          <p:cNvPr id="128" name="Google Shape;128;p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4</a:t>
            </a:fld>
            <a:endParaRPr/>
          </a:p>
        </p:txBody>
      </p:sp>
      <p:sp>
        <p:nvSpPr>
          <p:cNvPr id="129" name="Google Shape;129;p28"/>
          <p:cNvSpPr txBox="1"/>
          <p:nvPr/>
        </p:nvSpPr>
        <p:spPr>
          <a:xfrm rot="-344">
            <a:off x="578563" y="3287607"/>
            <a:ext cx="3000000" cy="137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550">
                <a:solidFill>
                  <a:schemeClr val="lt1"/>
                </a:solidFill>
              </a:rPr>
              <a:t>»Slap dog af,« sagde jeg, og mors hvide knoer sagde alt.</a:t>
            </a:r>
            <a:endParaRPr sz="1550">
              <a:solidFill>
                <a:schemeClr val="lt1"/>
              </a:solidFill>
            </a:endParaRPr>
          </a:p>
          <a:p>
            <a:pPr marL="0" lvl="0" indent="0" algn="l" rtl="0">
              <a:spcBef>
                <a:spcPts val="0"/>
              </a:spcBef>
              <a:spcAft>
                <a:spcPts val="0"/>
              </a:spcAft>
              <a:buNone/>
            </a:pPr>
            <a:endParaRPr sz="1550">
              <a:solidFill>
                <a:schemeClr val="lt1"/>
              </a:solidFill>
            </a:endParaRPr>
          </a:p>
          <a:p>
            <a:pPr marL="0" lvl="0" indent="0" algn="l" rtl="0">
              <a:spcBef>
                <a:spcPts val="0"/>
              </a:spcBef>
              <a:spcAft>
                <a:spcPts val="0"/>
              </a:spcAft>
              <a:buNone/>
            </a:pPr>
            <a:endParaRPr sz="1550">
              <a:solidFill>
                <a:schemeClr val="lt1"/>
              </a:solidFill>
            </a:endParaRPr>
          </a:p>
          <a:p>
            <a:pPr marL="0" lvl="0" indent="0" algn="l" rtl="0">
              <a:spcBef>
                <a:spcPts val="0"/>
              </a:spcBef>
              <a:spcAft>
                <a:spcPts val="0"/>
              </a:spcAft>
              <a:buNone/>
            </a:pPr>
            <a:r>
              <a:rPr lang="da" sz="1550">
                <a:solidFill>
                  <a:schemeClr val="lt1"/>
                </a:solidFill>
              </a:rPr>
              <a:t>»Like brothers.«</a:t>
            </a:r>
            <a:endParaRPr sz="155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4"/>
          <p:cNvSpPr txBox="1">
            <a:spLocks noGrp="1"/>
          </p:cNvSpPr>
          <p:nvPr>
            <p:ph type="title"/>
          </p:nvPr>
        </p:nvSpPr>
        <p:spPr>
          <a:xfrm>
            <a:off x="328775" y="200400"/>
            <a:ext cx="4045200" cy="1181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da"/>
              <a:t>Opsamling på fælles mål </a:t>
            </a:r>
            <a:endParaRPr/>
          </a:p>
        </p:txBody>
      </p:sp>
      <p:sp>
        <p:nvSpPr>
          <p:cNvPr id="429" name="Google Shape;429;p64"/>
          <p:cNvSpPr txBox="1">
            <a:spLocks noGrp="1"/>
          </p:cNvSpPr>
          <p:nvPr>
            <p:ph type="subTitle" idx="1"/>
          </p:nvPr>
        </p:nvSpPr>
        <p:spPr>
          <a:xfrm>
            <a:off x="265500" y="1550375"/>
            <a:ext cx="4108500" cy="3469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da" sz="1400" b="1">
                <a:solidFill>
                  <a:srgbClr val="000000"/>
                </a:solidFill>
                <a:latin typeface="Arial"/>
                <a:ea typeface="Arial"/>
                <a:cs typeface="Arial"/>
                <a:sym typeface="Arial"/>
              </a:rPr>
              <a:t>Fælles mål</a:t>
            </a:r>
            <a:endParaRPr sz="1400" b="1">
              <a:solidFill>
                <a:srgbClr val="090B19"/>
              </a:solidFill>
              <a:latin typeface="Arial"/>
              <a:ea typeface="Arial"/>
              <a:cs typeface="Arial"/>
              <a:sym typeface="Arial"/>
            </a:endParaRPr>
          </a:p>
          <a:p>
            <a:pPr marL="0" lvl="0" indent="0" algn="l" rtl="0">
              <a:spcBef>
                <a:spcPts val="0"/>
              </a:spcBef>
              <a:spcAft>
                <a:spcPts val="0"/>
              </a:spcAft>
              <a:buNone/>
            </a:pPr>
            <a:endParaRPr sz="1200" u="sng">
              <a:solidFill>
                <a:srgbClr val="090B19"/>
              </a:solidFill>
              <a:latin typeface="Arial"/>
              <a:ea typeface="Arial"/>
              <a:cs typeface="Arial"/>
              <a:sym typeface="Arial"/>
            </a:endParaRPr>
          </a:p>
          <a:p>
            <a:pPr marL="0" lvl="0" indent="0" algn="l" rtl="0">
              <a:spcBef>
                <a:spcPts val="0"/>
              </a:spcBef>
              <a:spcAft>
                <a:spcPts val="0"/>
              </a:spcAft>
              <a:buNone/>
            </a:pPr>
            <a:r>
              <a:rPr lang="da" sz="1200" u="sng">
                <a:solidFill>
                  <a:srgbClr val="090B19"/>
                </a:solidFill>
                <a:latin typeface="Arial"/>
                <a:ea typeface="Arial"/>
                <a:cs typeface="Arial"/>
                <a:sym typeface="Arial"/>
              </a:rPr>
              <a:t>Undersøgelse</a:t>
            </a:r>
            <a:endParaRPr sz="1200" u="sng">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kan gennemføre en målrettet analyse af en tekst.</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har viden om analysemetoder og forståelsesstrategier.</a:t>
            </a:r>
            <a:endParaRPr sz="1200">
              <a:solidFill>
                <a:srgbClr val="090B19"/>
              </a:solidFill>
              <a:latin typeface="Arial"/>
              <a:ea typeface="Arial"/>
              <a:cs typeface="Arial"/>
              <a:sym typeface="Arial"/>
            </a:endParaRPr>
          </a:p>
          <a:p>
            <a:pPr marL="914400" lvl="1" indent="-228600" algn="l" rtl="0">
              <a:spcBef>
                <a:spcPts val="0"/>
              </a:spcBef>
              <a:spcAft>
                <a:spcPts val="0"/>
              </a:spcAft>
              <a:buClr>
                <a:srgbClr val="090B19"/>
              </a:buClr>
              <a:buSzPts val="1200"/>
              <a:buFont typeface="Arial"/>
              <a:buNone/>
            </a:pPr>
            <a:endParaRPr sz="1200">
              <a:solidFill>
                <a:srgbClr val="090B19"/>
              </a:solidFill>
              <a:latin typeface="Arial"/>
              <a:ea typeface="Arial"/>
              <a:cs typeface="Arial"/>
              <a:sym typeface="Arial"/>
            </a:endParaRPr>
          </a:p>
          <a:p>
            <a:pPr marL="0" lvl="0" indent="0" algn="l" rtl="0">
              <a:spcBef>
                <a:spcPts val="0"/>
              </a:spcBef>
              <a:spcAft>
                <a:spcPts val="0"/>
              </a:spcAft>
              <a:buNone/>
            </a:pPr>
            <a:r>
              <a:rPr lang="da" sz="1200" u="sng">
                <a:solidFill>
                  <a:srgbClr val="090B19"/>
                </a:solidFill>
                <a:latin typeface="Arial"/>
                <a:ea typeface="Arial"/>
                <a:cs typeface="Arial"/>
                <a:sym typeface="Arial"/>
              </a:rPr>
              <a:t>Fortolkning</a:t>
            </a:r>
            <a:endParaRPr sz="1200" u="sng">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kan diskutere bud på et eller flere samlede udsagn på baggrund af undersøgelsen.</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har viden om metoder til sammenstilling af undersøgelsens elementer.</a:t>
            </a:r>
            <a:endParaRPr sz="1200">
              <a:solidFill>
                <a:srgbClr val="090B19"/>
              </a:solidFill>
              <a:latin typeface="Arial"/>
              <a:ea typeface="Arial"/>
              <a:cs typeface="Arial"/>
              <a:sym typeface="Arial"/>
            </a:endParaRPr>
          </a:p>
          <a:p>
            <a:pPr marL="914400" lvl="1" indent="-228600" algn="l" rtl="0">
              <a:spcBef>
                <a:spcPts val="0"/>
              </a:spcBef>
              <a:spcAft>
                <a:spcPts val="0"/>
              </a:spcAft>
              <a:buClr>
                <a:srgbClr val="090B19"/>
              </a:buClr>
              <a:buSzPts val="1350"/>
              <a:buFont typeface="Arial"/>
              <a:buNone/>
            </a:pPr>
            <a:endParaRPr sz="1200">
              <a:solidFill>
                <a:srgbClr val="090B19"/>
              </a:solidFill>
              <a:latin typeface="Arial"/>
              <a:ea typeface="Arial"/>
              <a:cs typeface="Arial"/>
              <a:sym typeface="Arial"/>
            </a:endParaRPr>
          </a:p>
          <a:p>
            <a:pPr marL="0" lvl="0" indent="0" algn="l" rtl="0">
              <a:spcBef>
                <a:spcPts val="0"/>
              </a:spcBef>
              <a:spcAft>
                <a:spcPts val="0"/>
              </a:spcAft>
              <a:buNone/>
            </a:pPr>
            <a:r>
              <a:rPr lang="da" sz="1200" u="sng">
                <a:solidFill>
                  <a:srgbClr val="090B19"/>
                </a:solidFill>
                <a:latin typeface="Arial"/>
                <a:ea typeface="Arial"/>
                <a:cs typeface="Arial"/>
                <a:sym typeface="Arial"/>
              </a:rPr>
              <a:t>Perspektivering</a:t>
            </a:r>
            <a:endParaRPr sz="1200" u="sng">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kan sætte teksten i relation til aktuelle problemstillinger.</a:t>
            </a:r>
            <a:endParaRPr sz="1200">
              <a:solidFill>
                <a:srgbClr val="090B19"/>
              </a:solidFill>
              <a:latin typeface="Arial"/>
              <a:ea typeface="Arial"/>
              <a:cs typeface="Arial"/>
              <a:sym typeface="Arial"/>
            </a:endParaRPr>
          </a:p>
          <a:p>
            <a:pPr marL="457200" lvl="0" indent="-304800" algn="l" rtl="0">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Eleven har viden om metoder til at sætte tekster i relation til aktuelle problemstillinger</a:t>
            </a:r>
            <a:r>
              <a:rPr lang="da" sz="1350">
                <a:solidFill>
                  <a:srgbClr val="090B19"/>
                </a:solidFill>
                <a:latin typeface="Arial"/>
                <a:ea typeface="Arial"/>
                <a:cs typeface="Arial"/>
                <a:sym typeface="Arial"/>
              </a:rPr>
              <a:t>.</a:t>
            </a:r>
            <a:endParaRPr/>
          </a:p>
        </p:txBody>
      </p:sp>
      <p:pic>
        <p:nvPicPr>
          <p:cNvPr id="430" name="Google Shape;430;p64"/>
          <p:cNvPicPr preferRelativeResize="0"/>
          <p:nvPr/>
        </p:nvPicPr>
        <p:blipFill>
          <a:blip r:embed="rId3">
            <a:alphaModFix/>
          </a:blip>
          <a:stretch>
            <a:fillRect/>
          </a:stretch>
        </p:blipFill>
        <p:spPr>
          <a:xfrm>
            <a:off x="4722425" y="1203175"/>
            <a:ext cx="4326649" cy="2821500"/>
          </a:xfrm>
          <a:prstGeom prst="rect">
            <a:avLst/>
          </a:prstGeom>
          <a:noFill/>
          <a:ln>
            <a:noFill/>
          </a:ln>
        </p:spPr>
      </p:pic>
      <p:sp>
        <p:nvSpPr>
          <p:cNvPr id="431" name="Google Shape;431;p6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40</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265575" y="127125"/>
            <a:ext cx="4045200" cy="1254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da" sz="3080"/>
              <a:t>Første novelle - “under pres(sure)” </a:t>
            </a:r>
            <a:endParaRPr sz="3080"/>
          </a:p>
        </p:txBody>
      </p:sp>
      <p:sp>
        <p:nvSpPr>
          <p:cNvPr id="135" name="Google Shape;135;p29"/>
          <p:cNvSpPr txBox="1">
            <a:spLocks noGrp="1"/>
          </p:cNvSpPr>
          <p:nvPr>
            <p:ph type="subTitle" idx="1"/>
          </p:nvPr>
        </p:nvSpPr>
        <p:spPr>
          <a:xfrm>
            <a:off x="265575" y="1571450"/>
            <a:ext cx="4045200" cy="3427800"/>
          </a:xfrm>
          <a:prstGeom prst="rect">
            <a:avLst/>
          </a:prstGeom>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Hvad tænker du, at novellen handler om ud fra titlen (tal med sidemakker)</a:t>
            </a:r>
            <a:endParaRPr sz="1200">
              <a:solidFill>
                <a:srgbClr val="090B19"/>
              </a:solidFill>
              <a:latin typeface="Arial"/>
              <a:ea typeface="Arial"/>
              <a:cs typeface="Arial"/>
              <a:sym typeface="Arial"/>
            </a:endParaRPr>
          </a:p>
          <a:p>
            <a:pPr marL="0" lvl="0" indent="0" algn="l" rtl="0">
              <a:lnSpc>
                <a:spcPct val="90000"/>
              </a:lnSpc>
              <a:spcBef>
                <a:spcPts val="0"/>
              </a:spcBef>
              <a:spcAft>
                <a:spcPts val="0"/>
              </a:spcAft>
              <a:buNone/>
            </a:pPr>
            <a:endParaRPr sz="1200">
              <a:solidFill>
                <a:srgbClr val="090B19"/>
              </a:solidFill>
              <a:latin typeface="Arial"/>
              <a:ea typeface="Arial"/>
              <a:cs typeface="Arial"/>
              <a:sym typeface="Arial"/>
            </a:endParaRPr>
          </a:p>
          <a:p>
            <a:pPr marL="0" lvl="0" indent="0" algn="l" rtl="0">
              <a:lnSpc>
                <a:spcPct val="90000"/>
              </a:lnSpc>
              <a:spcBef>
                <a:spcPts val="0"/>
              </a:spcBef>
              <a:spcAft>
                <a:spcPts val="0"/>
              </a:spcAft>
              <a:buNone/>
            </a:pPr>
            <a:r>
              <a:rPr lang="da" sz="1200" b="1">
                <a:solidFill>
                  <a:srgbClr val="090B19"/>
                </a:solidFill>
                <a:latin typeface="Arial"/>
                <a:ea typeface="Arial"/>
                <a:cs typeface="Arial"/>
                <a:sym typeface="Arial"/>
              </a:rPr>
              <a:t>Aktivitet: Læs og mærk </a:t>
            </a:r>
            <a:endParaRPr sz="1200" b="1">
              <a:solidFill>
                <a:srgbClr val="090B19"/>
              </a:solidFill>
              <a:latin typeface="Arial"/>
              <a:ea typeface="Arial"/>
              <a:cs typeface="Arial"/>
              <a:sym typeface="Arial"/>
            </a:endParaRPr>
          </a:p>
          <a:p>
            <a:pPr marL="0" lvl="0" indent="0" algn="l" rtl="0">
              <a:lnSpc>
                <a:spcPct val="90000"/>
              </a:lnSpc>
              <a:spcBef>
                <a:spcPts val="0"/>
              </a:spcBef>
              <a:spcAft>
                <a:spcPts val="0"/>
              </a:spcAft>
              <a:buNone/>
            </a:pPr>
            <a:r>
              <a:rPr lang="da" sz="1200" u="sng">
                <a:solidFill>
                  <a:srgbClr val="090B19"/>
                </a:solidFill>
                <a:latin typeface="Arial"/>
                <a:ea typeface="Arial"/>
                <a:cs typeface="Arial"/>
                <a:sym typeface="Arial"/>
              </a:rPr>
              <a:t>Skriv hvad dit første indtryk af teksten er:</a:t>
            </a:r>
            <a:endParaRPr sz="1200" u="sng">
              <a:solidFill>
                <a:srgbClr val="090B19"/>
              </a:solidFill>
              <a:latin typeface="Arial"/>
              <a:ea typeface="Arial"/>
              <a:cs typeface="Arial"/>
              <a:sym typeface="Arial"/>
            </a:endParaRPr>
          </a:p>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Hvilke stemninger fornemmer du?</a:t>
            </a:r>
            <a:endParaRPr sz="1200">
              <a:solidFill>
                <a:srgbClr val="090B19"/>
              </a:solidFill>
              <a:latin typeface="Arial"/>
              <a:ea typeface="Arial"/>
              <a:cs typeface="Arial"/>
              <a:sym typeface="Arial"/>
            </a:endParaRPr>
          </a:p>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Hvilke følelser mærker du?</a:t>
            </a:r>
            <a:endParaRPr sz="1200">
              <a:solidFill>
                <a:srgbClr val="090B19"/>
              </a:solidFill>
              <a:latin typeface="Arial"/>
              <a:ea typeface="Arial"/>
              <a:cs typeface="Arial"/>
              <a:sym typeface="Arial"/>
            </a:endParaRPr>
          </a:p>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Hvilke indre billeder får du?</a:t>
            </a:r>
            <a:endParaRPr sz="1200">
              <a:solidFill>
                <a:srgbClr val="090B19"/>
              </a:solidFill>
              <a:latin typeface="Arial"/>
              <a:ea typeface="Arial"/>
              <a:cs typeface="Arial"/>
              <a:sym typeface="Arial"/>
            </a:endParaRPr>
          </a:p>
          <a:p>
            <a:pPr marL="0" lvl="0" indent="0" algn="l" rtl="0">
              <a:lnSpc>
                <a:spcPct val="90000"/>
              </a:lnSpc>
              <a:spcBef>
                <a:spcPts val="0"/>
              </a:spcBef>
              <a:spcAft>
                <a:spcPts val="0"/>
              </a:spcAft>
              <a:buNone/>
            </a:pPr>
            <a:endParaRPr sz="1200">
              <a:solidFill>
                <a:srgbClr val="090B19"/>
              </a:solidFill>
              <a:latin typeface="Arial"/>
              <a:ea typeface="Arial"/>
              <a:cs typeface="Arial"/>
              <a:sym typeface="Arial"/>
            </a:endParaRPr>
          </a:p>
          <a:p>
            <a:pPr marL="0" lvl="0" indent="0" algn="l" rtl="0">
              <a:lnSpc>
                <a:spcPct val="90000"/>
              </a:lnSpc>
              <a:spcBef>
                <a:spcPts val="0"/>
              </a:spcBef>
              <a:spcAft>
                <a:spcPts val="0"/>
              </a:spcAft>
              <a:buNone/>
            </a:pPr>
            <a:r>
              <a:rPr lang="da" sz="1200" b="1">
                <a:solidFill>
                  <a:srgbClr val="090B19"/>
                </a:solidFill>
                <a:latin typeface="Arial"/>
                <a:ea typeface="Arial"/>
                <a:cs typeface="Arial"/>
                <a:sym typeface="Arial"/>
              </a:rPr>
              <a:t>Aktivitet: Læs og følg spor</a:t>
            </a:r>
            <a:endParaRPr sz="1200" b="1">
              <a:solidFill>
                <a:srgbClr val="090B19"/>
              </a:solidFill>
              <a:latin typeface="Arial"/>
              <a:ea typeface="Arial"/>
              <a:cs typeface="Arial"/>
              <a:sym typeface="Arial"/>
            </a:endParaRPr>
          </a:p>
          <a:p>
            <a:pPr marL="0" lvl="0" indent="0" algn="l" rtl="0">
              <a:lnSpc>
                <a:spcPct val="90000"/>
              </a:lnSpc>
              <a:spcBef>
                <a:spcPts val="0"/>
              </a:spcBef>
              <a:spcAft>
                <a:spcPts val="0"/>
              </a:spcAft>
              <a:buNone/>
            </a:pPr>
            <a:r>
              <a:rPr lang="da" sz="1200" u="sng">
                <a:solidFill>
                  <a:srgbClr val="090B19"/>
                </a:solidFill>
                <a:latin typeface="Arial"/>
                <a:ea typeface="Arial"/>
                <a:cs typeface="Arial"/>
                <a:sym typeface="Arial"/>
              </a:rPr>
              <a:t>Markér spor i teksten:</a:t>
            </a:r>
            <a:endParaRPr sz="1200" u="sng">
              <a:solidFill>
                <a:srgbClr val="090B19"/>
              </a:solidFill>
              <a:latin typeface="Arial"/>
              <a:ea typeface="Arial"/>
              <a:cs typeface="Arial"/>
              <a:sym typeface="Arial"/>
            </a:endParaRPr>
          </a:p>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Markér de steder som fortæller noget om James </a:t>
            </a:r>
            <a:endParaRPr sz="1200">
              <a:solidFill>
                <a:srgbClr val="090B19"/>
              </a:solidFill>
              <a:latin typeface="Arial"/>
              <a:ea typeface="Arial"/>
              <a:cs typeface="Arial"/>
              <a:sym typeface="Arial"/>
            </a:endParaRPr>
          </a:p>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Markér de steder, som fortæller noget om, hvordan Max har det</a:t>
            </a:r>
            <a:endParaRPr sz="1200">
              <a:solidFill>
                <a:srgbClr val="090B19"/>
              </a:solidFill>
              <a:latin typeface="Arial"/>
              <a:ea typeface="Arial"/>
              <a:cs typeface="Arial"/>
              <a:sym typeface="Arial"/>
            </a:endParaRPr>
          </a:p>
          <a:p>
            <a:pPr marL="457200" lvl="0" indent="-304800" algn="l" rtl="0">
              <a:lnSpc>
                <a:spcPct val="90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Markér de steder, hvor forfatteren bruger billedsprog</a:t>
            </a:r>
            <a:endParaRPr sz="1200">
              <a:solidFill>
                <a:srgbClr val="090B19"/>
              </a:solidFill>
              <a:latin typeface="Arial"/>
              <a:ea typeface="Arial"/>
              <a:cs typeface="Arial"/>
              <a:sym typeface="Arial"/>
            </a:endParaRPr>
          </a:p>
          <a:p>
            <a:pPr marL="457200" lvl="0" indent="0" algn="l" rtl="0">
              <a:lnSpc>
                <a:spcPct val="90000"/>
              </a:lnSpc>
              <a:spcBef>
                <a:spcPts val="0"/>
              </a:spcBef>
              <a:spcAft>
                <a:spcPts val="0"/>
              </a:spcAft>
              <a:buNone/>
            </a:pPr>
            <a:endParaRPr sz="1200">
              <a:solidFill>
                <a:srgbClr val="090B19"/>
              </a:solidFill>
              <a:latin typeface="Arial"/>
              <a:ea typeface="Arial"/>
              <a:cs typeface="Arial"/>
              <a:sym typeface="Arial"/>
            </a:endParaRPr>
          </a:p>
          <a:p>
            <a:pPr marL="0" lvl="0" indent="0" algn="l" rtl="0">
              <a:lnSpc>
                <a:spcPct val="90000"/>
              </a:lnSpc>
              <a:spcBef>
                <a:spcPts val="0"/>
              </a:spcBef>
              <a:spcAft>
                <a:spcPts val="0"/>
              </a:spcAft>
              <a:buNone/>
            </a:pPr>
            <a:r>
              <a:rPr lang="da" sz="1200" b="1">
                <a:solidFill>
                  <a:srgbClr val="090B19"/>
                </a:solidFill>
                <a:latin typeface="Arial"/>
                <a:ea typeface="Arial"/>
                <a:cs typeface="Arial"/>
                <a:sym typeface="Arial"/>
              </a:rPr>
              <a:t>Opsamling på spor </a:t>
            </a:r>
            <a:endParaRPr sz="1200" b="1">
              <a:solidFill>
                <a:srgbClr val="090B19"/>
              </a:solidFill>
              <a:latin typeface="Arial"/>
              <a:ea typeface="Arial"/>
              <a:cs typeface="Arial"/>
              <a:sym typeface="Arial"/>
            </a:endParaRPr>
          </a:p>
        </p:txBody>
      </p:sp>
      <p:pic>
        <p:nvPicPr>
          <p:cNvPr id="136" name="Google Shape;136;p29"/>
          <p:cNvPicPr preferRelativeResize="0"/>
          <p:nvPr/>
        </p:nvPicPr>
        <p:blipFill>
          <a:blip r:embed="rId3">
            <a:alphaModFix/>
          </a:blip>
          <a:stretch>
            <a:fillRect/>
          </a:stretch>
        </p:blipFill>
        <p:spPr>
          <a:xfrm>
            <a:off x="5790150" y="299225"/>
            <a:ext cx="2339074" cy="3939500"/>
          </a:xfrm>
          <a:prstGeom prst="rect">
            <a:avLst/>
          </a:prstGeom>
          <a:noFill/>
          <a:ln>
            <a:noFill/>
          </a:ln>
        </p:spPr>
      </p:pic>
      <p:sp>
        <p:nvSpPr>
          <p:cNvPr id="137" name="Google Shape;137;p2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265500" y="148200"/>
            <a:ext cx="4045200" cy="811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da"/>
              <a:t>Flere aktiviteter </a:t>
            </a:r>
            <a:endParaRPr/>
          </a:p>
        </p:txBody>
      </p:sp>
      <p:sp>
        <p:nvSpPr>
          <p:cNvPr id="143" name="Google Shape;143;p30"/>
          <p:cNvSpPr txBox="1">
            <a:spLocks noGrp="1"/>
          </p:cNvSpPr>
          <p:nvPr>
            <p:ph type="subTitle" idx="1"/>
          </p:nvPr>
        </p:nvSpPr>
        <p:spPr>
          <a:xfrm>
            <a:off x="265500" y="1202325"/>
            <a:ext cx="4045200" cy="3695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da" sz="1300" b="1">
                <a:solidFill>
                  <a:srgbClr val="090B19"/>
                </a:solidFill>
                <a:latin typeface="Arial"/>
                <a:ea typeface="Arial"/>
                <a:cs typeface="Arial"/>
                <a:sym typeface="Arial"/>
              </a:rPr>
              <a:t>Aktivitet: situation og betydning</a:t>
            </a:r>
            <a:endParaRPr sz="1300" b="1">
              <a:solidFill>
                <a:srgbClr val="090B19"/>
              </a:solidFill>
              <a:latin typeface="Arial"/>
              <a:ea typeface="Arial"/>
              <a:cs typeface="Arial"/>
              <a:sym typeface="Arial"/>
            </a:endParaRPr>
          </a:p>
          <a:p>
            <a:pPr marL="457200" lvl="0"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Max kommer ud for en situation </a:t>
            </a:r>
            <a:endParaRPr sz="1300">
              <a:solidFill>
                <a:srgbClr val="090B19"/>
              </a:solidFill>
              <a:latin typeface="Arial"/>
              <a:ea typeface="Arial"/>
              <a:cs typeface="Arial"/>
              <a:sym typeface="Arial"/>
            </a:endParaRPr>
          </a:p>
          <a:p>
            <a:pPr marL="0" lvl="0" indent="0" algn="l" rtl="0">
              <a:spcBef>
                <a:spcPts val="0"/>
              </a:spcBef>
              <a:spcAft>
                <a:spcPts val="0"/>
              </a:spcAft>
              <a:buNone/>
            </a:pPr>
            <a:endParaRPr sz="1300">
              <a:solidFill>
                <a:srgbClr val="090B19"/>
              </a:solidFill>
              <a:latin typeface="Arial"/>
              <a:ea typeface="Arial"/>
              <a:cs typeface="Arial"/>
              <a:sym typeface="Arial"/>
            </a:endParaRPr>
          </a:p>
          <a:p>
            <a:pPr marL="0" lvl="0" indent="0" algn="l" rtl="0">
              <a:spcBef>
                <a:spcPts val="0"/>
              </a:spcBef>
              <a:spcAft>
                <a:spcPts val="0"/>
              </a:spcAft>
              <a:buNone/>
            </a:pPr>
            <a:r>
              <a:rPr lang="da" sz="1300">
                <a:solidFill>
                  <a:srgbClr val="090B19"/>
                </a:solidFill>
                <a:latin typeface="Arial"/>
                <a:ea typeface="Arial"/>
                <a:cs typeface="Arial"/>
                <a:sym typeface="Arial"/>
              </a:rPr>
              <a:t>Beskriv på et par linjer, hvad situationen i novellen er. </a:t>
            </a:r>
            <a:endParaRPr sz="1300">
              <a:solidFill>
                <a:srgbClr val="090B19"/>
              </a:solidFill>
              <a:latin typeface="Arial"/>
              <a:ea typeface="Arial"/>
              <a:cs typeface="Arial"/>
              <a:sym typeface="Arial"/>
            </a:endParaRPr>
          </a:p>
          <a:p>
            <a:pPr marL="0" lvl="0" indent="0" algn="l" rtl="0">
              <a:spcBef>
                <a:spcPts val="0"/>
              </a:spcBef>
              <a:spcAft>
                <a:spcPts val="0"/>
              </a:spcAft>
              <a:buNone/>
            </a:pPr>
            <a:endParaRPr sz="1300">
              <a:solidFill>
                <a:srgbClr val="090B19"/>
              </a:solidFill>
              <a:latin typeface="Arial"/>
              <a:ea typeface="Arial"/>
              <a:cs typeface="Arial"/>
              <a:sym typeface="Arial"/>
            </a:endParaRPr>
          </a:p>
          <a:p>
            <a:pPr marL="0" lvl="0" indent="0" algn="l" rtl="0">
              <a:spcBef>
                <a:spcPts val="0"/>
              </a:spcBef>
              <a:spcAft>
                <a:spcPts val="0"/>
              </a:spcAft>
              <a:buNone/>
            </a:pPr>
            <a:r>
              <a:rPr lang="da" sz="1300" u="sng">
                <a:solidFill>
                  <a:srgbClr val="090B19"/>
                </a:solidFill>
                <a:latin typeface="Arial"/>
                <a:ea typeface="Arial"/>
                <a:cs typeface="Arial"/>
                <a:sym typeface="Arial"/>
              </a:rPr>
              <a:t>Skriv stikord til spørgsmålene her: </a:t>
            </a:r>
            <a:endParaRPr sz="1300" u="sng">
              <a:solidFill>
                <a:srgbClr val="090B19"/>
              </a:solidFill>
              <a:latin typeface="Arial"/>
              <a:ea typeface="Arial"/>
              <a:cs typeface="Arial"/>
              <a:sym typeface="Arial"/>
            </a:endParaRPr>
          </a:p>
          <a:p>
            <a:pPr marL="457200" lvl="0"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Synes du, at Max’ handlinger er uovervejede?</a:t>
            </a:r>
            <a:endParaRPr sz="1300">
              <a:solidFill>
                <a:srgbClr val="090B19"/>
              </a:solidFill>
              <a:latin typeface="Arial"/>
              <a:ea typeface="Arial"/>
              <a:cs typeface="Arial"/>
              <a:sym typeface="Arial"/>
            </a:endParaRPr>
          </a:p>
          <a:p>
            <a:pPr marL="457200" lvl="0" indent="0" algn="l" rtl="0">
              <a:spcBef>
                <a:spcPts val="0"/>
              </a:spcBef>
              <a:spcAft>
                <a:spcPts val="0"/>
              </a:spcAft>
              <a:buNone/>
            </a:pPr>
            <a:endParaRPr sz="1300">
              <a:solidFill>
                <a:srgbClr val="090B19"/>
              </a:solidFill>
              <a:latin typeface="Arial"/>
              <a:ea typeface="Arial"/>
              <a:cs typeface="Arial"/>
              <a:sym typeface="Arial"/>
            </a:endParaRPr>
          </a:p>
          <a:p>
            <a:pPr marL="457200" lvl="0"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Synes du, at Max’ handlinger er selviske?</a:t>
            </a:r>
            <a:endParaRPr sz="1300">
              <a:solidFill>
                <a:srgbClr val="090B19"/>
              </a:solidFill>
              <a:latin typeface="Arial"/>
              <a:ea typeface="Arial"/>
              <a:cs typeface="Arial"/>
              <a:sym typeface="Arial"/>
            </a:endParaRPr>
          </a:p>
          <a:p>
            <a:pPr marL="914400" lvl="1"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(egoistiske)</a:t>
            </a:r>
            <a:endParaRPr sz="1300">
              <a:solidFill>
                <a:srgbClr val="090B19"/>
              </a:solidFill>
              <a:latin typeface="Arial"/>
              <a:ea typeface="Arial"/>
              <a:cs typeface="Arial"/>
              <a:sym typeface="Arial"/>
            </a:endParaRPr>
          </a:p>
          <a:p>
            <a:pPr marL="914400" lvl="0" indent="0" algn="l" rtl="0">
              <a:spcBef>
                <a:spcPts val="0"/>
              </a:spcBef>
              <a:spcAft>
                <a:spcPts val="0"/>
              </a:spcAft>
              <a:buNone/>
            </a:pPr>
            <a:endParaRPr sz="1300">
              <a:solidFill>
                <a:srgbClr val="090B19"/>
              </a:solidFill>
              <a:latin typeface="Arial"/>
              <a:ea typeface="Arial"/>
              <a:cs typeface="Arial"/>
              <a:sym typeface="Arial"/>
            </a:endParaRPr>
          </a:p>
          <a:p>
            <a:pPr marL="457200" lvl="0"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Hvad er Max’ dilemma?</a:t>
            </a:r>
            <a:endParaRPr sz="1300">
              <a:solidFill>
                <a:srgbClr val="090B19"/>
              </a:solidFill>
              <a:latin typeface="Arial"/>
              <a:ea typeface="Arial"/>
              <a:cs typeface="Arial"/>
              <a:sym typeface="Arial"/>
            </a:endParaRPr>
          </a:p>
          <a:p>
            <a:pPr marL="457200" lvl="0" indent="0" algn="l" rtl="0">
              <a:spcBef>
                <a:spcPts val="0"/>
              </a:spcBef>
              <a:spcAft>
                <a:spcPts val="0"/>
              </a:spcAft>
              <a:buNone/>
            </a:pPr>
            <a:endParaRPr sz="1300">
              <a:solidFill>
                <a:srgbClr val="090B19"/>
              </a:solidFill>
              <a:latin typeface="Arial"/>
              <a:ea typeface="Arial"/>
              <a:cs typeface="Arial"/>
              <a:sym typeface="Arial"/>
            </a:endParaRPr>
          </a:p>
          <a:p>
            <a:pPr marL="457200" lvl="0"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Hvorfor siger Max ikke fra? </a:t>
            </a:r>
            <a:endParaRPr sz="1300">
              <a:solidFill>
                <a:srgbClr val="090B19"/>
              </a:solidFill>
              <a:latin typeface="Arial"/>
              <a:ea typeface="Arial"/>
              <a:cs typeface="Arial"/>
              <a:sym typeface="Arial"/>
            </a:endParaRPr>
          </a:p>
          <a:p>
            <a:pPr marL="457200" lvl="0" indent="0" algn="l" rtl="0">
              <a:spcBef>
                <a:spcPts val="0"/>
              </a:spcBef>
              <a:spcAft>
                <a:spcPts val="0"/>
              </a:spcAft>
              <a:buNone/>
            </a:pPr>
            <a:endParaRPr sz="1300">
              <a:solidFill>
                <a:srgbClr val="090B19"/>
              </a:solidFill>
              <a:latin typeface="Arial"/>
              <a:ea typeface="Arial"/>
              <a:cs typeface="Arial"/>
              <a:sym typeface="Arial"/>
            </a:endParaRPr>
          </a:p>
          <a:p>
            <a:pPr marL="457200" lvl="0" indent="-311150" algn="l" rtl="0">
              <a:spcBef>
                <a:spcPts val="0"/>
              </a:spcBef>
              <a:spcAft>
                <a:spcPts val="0"/>
              </a:spcAft>
              <a:buClr>
                <a:srgbClr val="090B19"/>
              </a:buClr>
              <a:buSzPts val="1300"/>
              <a:buFont typeface="Arial"/>
              <a:buChar char="-"/>
            </a:pPr>
            <a:r>
              <a:rPr lang="da" sz="1300">
                <a:solidFill>
                  <a:srgbClr val="090B19"/>
                </a:solidFill>
                <a:latin typeface="Arial"/>
                <a:ea typeface="Arial"/>
                <a:cs typeface="Arial"/>
                <a:sym typeface="Arial"/>
              </a:rPr>
              <a:t>Hvordan er novellens situation et betydningsfuldt øjeblik?</a:t>
            </a:r>
            <a:endParaRPr sz="1300">
              <a:solidFill>
                <a:srgbClr val="090B19"/>
              </a:solidFill>
              <a:latin typeface="Arial"/>
              <a:ea typeface="Arial"/>
              <a:cs typeface="Arial"/>
              <a:sym typeface="Arial"/>
            </a:endParaRPr>
          </a:p>
          <a:p>
            <a:pPr marL="0" lvl="0" indent="0" algn="l" rtl="0">
              <a:spcBef>
                <a:spcPts val="0"/>
              </a:spcBef>
              <a:spcAft>
                <a:spcPts val="0"/>
              </a:spcAft>
              <a:buNone/>
            </a:pPr>
            <a:endParaRPr/>
          </a:p>
        </p:txBody>
      </p:sp>
      <p:pic>
        <p:nvPicPr>
          <p:cNvPr id="144" name="Google Shape;144;p30"/>
          <p:cNvPicPr preferRelativeResize="0"/>
          <p:nvPr/>
        </p:nvPicPr>
        <p:blipFill>
          <a:blip r:embed="rId3">
            <a:alphaModFix/>
          </a:blip>
          <a:stretch>
            <a:fillRect/>
          </a:stretch>
        </p:blipFill>
        <p:spPr>
          <a:xfrm>
            <a:off x="4665300" y="1096850"/>
            <a:ext cx="4389026" cy="2444425"/>
          </a:xfrm>
          <a:prstGeom prst="rect">
            <a:avLst/>
          </a:prstGeom>
          <a:noFill/>
          <a:ln>
            <a:noFill/>
          </a:ln>
        </p:spPr>
      </p:pic>
      <p:sp>
        <p:nvSpPr>
          <p:cNvPr id="145" name="Google Shape;145;p3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Aktivitet - Tanker om teksten </a:t>
            </a:r>
            <a:endParaRPr/>
          </a:p>
        </p:txBody>
      </p:sp>
      <p:sp>
        <p:nvSpPr>
          <p:cNvPr id="151" name="Google Shape;151;p31"/>
          <p:cNvSpPr txBox="1">
            <a:spLocks noGrp="1"/>
          </p:cNvSpPr>
          <p:nvPr>
            <p:ph type="body" idx="1"/>
          </p:nvPr>
        </p:nvSpPr>
        <p:spPr>
          <a:xfrm>
            <a:off x="311700" y="959750"/>
            <a:ext cx="3999900" cy="3954900"/>
          </a:xfrm>
          <a:prstGeom prst="rect">
            <a:avLst/>
          </a:prstGeom>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None/>
            </a:pPr>
            <a:r>
              <a:rPr lang="da" sz="1200" i="1">
                <a:solidFill>
                  <a:srgbClr val="090B19"/>
                </a:solidFill>
                <a:highlight>
                  <a:srgbClr val="FFFFFF"/>
                </a:highlight>
                <a:latin typeface="Arial"/>
                <a:ea typeface="Arial"/>
                <a:cs typeface="Arial"/>
                <a:sym typeface="Arial"/>
              </a:rPr>
              <a:t>Novellen Under pres(sure) viser, hvordan Max presses ud i en situation, som gør, at han mister kontrollen. Den giver os et indblik i, hvordan det føles for Max at være under pres, og hvad det gør ved ham.</a:t>
            </a:r>
            <a:endParaRPr sz="1200" i="1">
              <a:solidFill>
                <a:srgbClr val="090B19"/>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200" i="1">
              <a:solidFill>
                <a:srgbClr val="090B19"/>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da" sz="1200" b="1">
                <a:solidFill>
                  <a:srgbClr val="090B19"/>
                </a:solidFill>
                <a:highlight>
                  <a:srgbClr val="FFFFFF"/>
                </a:highlight>
                <a:latin typeface="Arial"/>
                <a:ea typeface="Arial"/>
                <a:cs typeface="Arial"/>
                <a:sym typeface="Arial"/>
              </a:rPr>
              <a:t>Hvad vil forfatteren os?</a:t>
            </a:r>
            <a:endParaRPr sz="1200" b="1">
              <a:solidFill>
                <a:srgbClr val="090B19"/>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da" sz="1200">
                <a:solidFill>
                  <a:srgbClr val="090B19"/>
                </a:solidFill>
                <a:latin typeface="Arial"/>
                <a:ea typeface="Arial"/>
                <a:cs typeface="Arial"/>
                <a:sym typeface="Arial"/>
              </a:rPr>
              <a:t>I jeres gruppe skal I skrive, hvad I mener, forfatterens budskab med novellen er. </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Hvorfor vælger forfatteren at slutte novellen med sætningen: “Ja, hviskede mor. Syge mennesker”?</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Hvad siger novellen om at være ung nu til dags?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Hvad siger novellen om det at være menneske generelt?</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Kan I genkende noget i novellen fra dit eget liv, fx situationen eller følelser, som enten Max eller James har mindet dig om. </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r>
              <a:rPr lang="da" sz="1200">
                <a:solidFill>
                  <a:srgbClr val="090B19"/>
                </a:solidFill>
                <a:latin typeface="Arial"/>
                <a:ea typeface="Arial"/>
                <a:cs typeface="Arial"/>
                <a:sym typeface="Arial"/>
              </a:rPr>
              <a:t>FORMULER kort og præcist hvad novellen siger om “unge under pres” – formuleringen skal bruges til jeres fremlæggelse. </a:t>
            </a:r>
            <a:endParaRPr sz="1200" b="1">
              <a:solidFill>
                <a:srgbClr val="090B19"/>
              </a:solidFill>
              <a:highlight>
                <a:srgbClr val="FFFFFF"/>
              </a:highlight>
              <a:latin typeface="Arial"/>
              <a:ea typeface="Arial"/>
              <a:cs typeface="Arial"/>
              <a:sym typeface="Arial"/>
            </a:endParaRPr>
          </a:p>
        </p:txBody>
      </p:sp>
      <p:pic>
        <p:nvPicPr>
          <p:cNvPr id="152" name="Google Shape;152;p31"/>
          <p:cNvPicPr preferRelativeResize="0"/>
          <p:nvPr/>
        </p:nvPicPr>
        <p:blipFill>
          <a:blip r:embed="rId3">
            <a:alphaModFix/>
          </a:blip>
          <a:stretch>
            <a:fillRect/>
          </a:stretch>
        </p:blipFill>
        <p:spPr>
          <a:xfrm>
            <a:off x="4572000" y="1687450"/>
            <a:ext cx="4349124" cy="1993350"/>
          </a:xfrm>
          <a:prstGeom prst="rect">
            <a:avLst/>
          </a:prstGeom>
          <a:noFill/>
          <a:ln>
            <a:noFill/>
          </a:ln>
        </p:spPr>
      </p:pic>
      <p:sp>
        <p:nvSpPr>
          <p:cNvPr id="153" name="Google Shape;153;p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2"/>
          <p:cNvSpPr txBox="1">
            <a:spLocks noGrp="1"/>
          </p:cNvSpPr>
          <p:nvPr>
            <p:ph type="title"/>
          </p:nvPr>
        </p:nvSpPr>
        <p:spPr>
          <a:xfrm>
            <a:off x="311700" y="159325"/>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Sidste aktivitet for i dag</a:t>
            </a:r>
            <a:endParaRPr/>
          </a:p>
        </p:txBody>
      </p:sp>
      <p:sp>
        <p:nvSpPr>
          <p:cNvPr id="159" name="Google Shape;159;p32"/>
          <p:cNvSpPr txBox="1">
            <a:spLocks noGrp="1"/>
          </p:cNvSpPr>
          <p:nvPr>
            <p:ph type="body" idx="1"/>
          </p:nvPr>
        </p:nvSpPr>
        <p:spPr>
          <a:xfrm>
            <a:off x="311700" y="785425"/>
            <a:ext cx="5162100" cy="41295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da" sz="1200" b="1">
                <a:solidFill>
                  <a:srgbClr val="090B19"/>
                </a:solidFill>
                <a:latin typeface="Arial"/>
                <a:ea typeface="Arial"/>
                <a:cs typeface="Arial"/>
                <a:sym typeface="Arial"/>
              </a:rPr>
              <a:t>Aktivitet: fortæl om teksten</a:t>
            </a:r>
            <a:endParaRPr sz="1200" b="1">
              <a:solidFill>
                <a:srgbClr val="090B19"/>
              </a:solidFill>
              <a:latin typeface="Arial"/>
              <a:ea typeface="Arial"/>
              <a:cs typeface="Arial"/>
              <a:sym typeface="Arial"/>
            </a:endParaRPr>
          </a:p>
          <a:p>
            <a:pPr marL="0" lvl="0" indent="0" algn="l" rtl="0">
              <a:lnSpc>
                <a:spcPct val="115000"/>
              </a:lnSpc>
              <a:spcBef>
                <a:spcPts val="1200"/>
              </a:spcBef>
              <a:spcAft>
                <a:spcPts val="0"/>
              </a:spcAft>
              <a:buNone/>
            </a:pPr>
            <a:r>
              <a:rPr lang="da" sz="1200" u="sng">
                <a:solidFill>
                  <a:srgbClr val="090B19"/>
                </a:solidFill>
                <a:latin typeface="Arial"/>
                <a:ea typeface="Arial"/>
                <a:cs typeface="Arial"/>
                <a:sym typeface="Arial"/>
              </a:rPr>
              <a:t>Lav en bookstagram</a:t>
            </a:r>
            <a:endParaRPr sz="1200" u="sng">
              <a:solidFill>
                <a:srgbClr val="090B19"/>
              </a:solidFill>
              <a:latin typeface="Arial"/>
              <a:ea typeface="Arial"/>
              <a:cs typeface="Arial"/>
              <a:sym typeface="Arial"/>
            </a:endParaRPr>
          </a:p>
          <a:p>
            <a:pPr marL="0" lvl="0" indent="0" algn="l" rtl="0">
              <a:lnSpc>
                <a:spcPct val="115000"/>
              </a:lnSpc>
              <a:spcBef>
                <a:spcPts val="1200"/>
              </a:spcBef>
              <a:spcAft>
                <a:spcPts val="0"/>
              </a:spcAft>
              <a:buNone/>
            </a:pPr>
            <a:r>
              <a:rPr lang="da" sz="1200">
                <a:solidFill>
                  <a:srgbClr val="090B19"/>
                </a:solidFill>
                <a:latin typeface="Arial"/>
                <a:ea typeface="Arial"/>
                <a:cs typeface="Arial"/>
                <a:sym typeface="Arial"/>
              </a:rPr>
              <a:t>Du vælger selv, hvilket værktøj du vil lave bookstagrammen i, men den skal kunne printes ud i A3-format, når du er færdig. </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r>
              <a:rPr lang="da" sz="1200">
                <a:solidFill>
                  <a:srgbClr val="090B19"/>
                </a:solidFill>
                <a:latin typeface="Arial"/>
                <a:ea typeface="Arial"/>
                <a:cs typeface="Arial"/>
                <a:sym typeface="Arial"/>
              </a:rPr>
              <a:t>Det kan også være, at I vælger at samle bookstagrammen elektronisk med adgang for hele klassen. </a:t>
            </a: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endParaRPr sz="1200">
              <a:solidFill>
                <a:srgbClr val="090B19"/>
              </a:solidFill>
              <a:latin typeface="Arial"/>
              <a:ea typeface="Arial"/>
              <a:cs typeface="Arial"/>
              <a:sym typeface="Arial"/>
            </a:endParaRPr>
          </a:p>
          <a:p>
            <a:pPr marL="0" lvl="0" indent="0" algn="l" rtl="0">
              <a:lnSpc>
                <a:spcPct val="115000"/>
              </a:lnSpc>
              <a:spcBef>
                <a:spcPts val="0"/>
              </a:spcBef>
              <a:spcAft>
                <a:spcPts val="0"/>
              </a:spcAft>
              <a:buNone/>
            </a:pPr>
            <a:r>
              <a:rPr lang="da" sz="1200" u="sng">
                <a:solidFill>
                  <a:srgbClr val="090B19"/>
                </a:solidFill>
                <a:latin typeface="Arial"/>
                <a:ea typeface="Arial"/>
                <a:cs typeface="Arial"/>
                <a:sym typeface="Arial"/>
              </a:rPr>
              <a:t>Hvad skal bookstagrammen indeholde:</a:t>
            </a:r>
            <a:endParaRPr sz="1200" u="sng">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Du skal vise centrale elementer fra novellen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Du skal give modtageren (os andre) indblik i novellens univers og stemning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Du skal bruge både tekst og billeder på den bookstagram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En præsentation af novellens personer</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En præsentation af novellens situation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En præsentation af novellens bedste dialog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En præsentation af novellens bedste billedsprog  </a:t>
            </a:r>
            <a:endParaRPr sz="1200">
              <a:solidFill>
                <a:srgbClr val="090B19"/>
              </a:solidFill>
              <a:latin typeface="Arial"/>
              <a:ea typeface="Arial"/>
              <a:cs typeface="Arial"/>
              <a:sym typeface="Arial"/>
            </a:endParaRPr>
          </a:p>
          <a:p>
            <a:pPr marL="457200" lvl="0" indent="-304800" algn="l" rtl="0">
              <a:lnSpc>
                <a:spcPct val="115000"/>
              </a:lnSpc>
              <a:spcBef>
                <a:spcPts val="0"/>
              </a:spcBef>
              <a:spcAft>
                <a:spcPts val="0"/>
              </a:spcAft>
              <a:buClr>
                <a:srgbClr val="090B19"/>
              </a:buClr>
              <a:buSzPts val="1200"/>
              <a:buFont typeface="Arial"/>
              <a:buChar char="-"/>
            </a:pPr>
            <a:r>
              <a:rPr lang="da" sz="1200">
                <a:solidFill>
                  <a:srgbClr val="090B19"/>
                </a:solidFill>
                <a:latin typeface="Arial"/>
                <a:ea typeface="Arial"/>
                <a:cs typeface="Arial"/>
                <a:sym typeface="Arial"/>
              </a:rPr>
              <a:t>En præsentation af novellens budskab</a:t>
            </a:r>
            <a:endParaRPr sz="1200">
              <a:solidFill>
                <a:srgbClr val="090B19"/>
              </a:solidFill>
              <a:latin typeface="Arial"/>
              <a:ea typeface="Arial"/>
              <a:cs typeface="Arial"/>
              <a:sym typeface="Arial"/>
            </a:endParaRPr>
          </a:p>
        </p:txBody>
      </p:sp>
      <p:sp>
        <p:nvSpPr>
          <p:cNvPr id="160" name="Google Shape;160;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457200" lvl="0" indent="0" algn="l" rtl="0">
              <a:lnSpc>
                <a:spcPct val="100000"/>
              </a:lnSpc>
              <a:spcBef>
                <a:spcPts val="0"/>
              </a:spcBef>
              <a:spcAft>
                <a:spcPts val="0"/>
              </a:spcAft>
              <a:buNone/>
            </a:pPr>
            <a:endParaRPr sz="1200">
              <a:solidFill>
                <a:srgbClr val="000000"/>
              </a:solidFill>
              <a:latin typeface="Arial"/>
              <a:ea typeface="Arial"/>
              <a:cs typeface="Arial"/>
              <a:sym typeface="Arial"/>
            </a:endParaRPr>
          </a:p>
          <a:p>
            <a:pPr marL="0" lvl="0" indent="0" algn="l" rtl="0">
              <a:spcBef>
                <a:spcPts val="0"/>
              </a:spcBef>
              <a:spcAft>
                <a:spcPts val="1200"/>
              </a:spcAft>
              <a:buNone/>
            </a:pPr>
            <a:endParaRPr/>
          </a:p>
        </p:txBody>
      </p:sp>
      <p:pic>
        <p:nvPicPr>
          <p:cNvPr id="161" name="Google Shape;161;p32"/>
          <p:cNvPicPr preferRelativeResize="0"/>
          <p:nvPr/>
        </p:nvPicPr>
        <p:blipFill>
          <a:blip r:embed="rId3">
            <a:alphaModFix/>
          </a:blip>
          <a:stretch>
            <a:fillRect/>
          </a:stretch>
        </p:blipFill>
        <p:spPr>
          <a:xfrm>
            <a:off x="5379075" y="1044125"/>
            <a:ext cx="3586724" cy="3524751"/>
          </a:xfrm>
          <a:prstGeom prst="rect">
            <a:avLst/>
          </a:prstGeom>
          <a:noFill/>
          <a:ln>
            <a:noFill/>
          </a:ln>
        </p:spPr>
      </p:pic>
      <p:sp>
        <p:nvSpPr>
          <p:cNvPr id="162" name="Google Shape;162;p3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3"/>
          <p:cNvSpPr txBox="1">
            <a:spLocks noGrp="1"/>
          </p:cNvSpPr>
          <p:nvPr>
            <p:ph type="title"/>
          </p:nvPr>
        </p:nvSpPr>
        <p:spPr>
          <a:xfrm>
            <a:off x="373700" y="331025"/>
            <a:ext cx="3651900" cy="1016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Dagsorden</a:t>
            </a:r>
            <a:endParaRPr/>
          </a:p>
        </p:txBody>
      </p:sp>
      <p:sp>
        <p:nvSpPr>
          <p:cNvPr id="168" name="Google Shape;168;p33"/>
          <p:cNvSpPr txBox="1">
            <a:spLocks noGrp="1"/>
          </p:cNvSpPr>
          <p:nvPr>
            <p:ph type="subTitle" idx="1"/>
          </p:nvPr>
        </p:nvSpPr>
        <p:spPr>
          <a:xfrm>
            <a:off x="216350" y="1566699"/>
            <a:ext cx="4113900" cy="331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a:solidFill>
                <a:srgbClr val="090B19"/>
              </a:solidFill>
            </a:endParaRPr>
          </a:p>
          <a:p>
            <a:pPr marL="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Char char="-"/>
            </a:pPr>
            <a:r>
              <a:rPr lang="da" sz="1400">
                <a:solidFill>
                  <a:srgbClr val="090B19"/>
                </a:solidFill>
              </a:rPr>
              <a:t>Arbejde med bookstagram </a:t>
            </a:r>
            <a:endParaRPr sz="1400">
              <a:solidFill>
                <a:srgbClr val="090B19"/>
              </a:solidFill>
            </a:endParaRPr>
          </a:p>
          <a:p>
            <a:pPr marL="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Char char="-"/>
            </a:pPr>
            <a:r>
              <a:rPr lang="da" sz="1400">
                <a:solidFill>
                  <a:srgbClr val="090B19"/>
                </a:solidFill>
              </a:rPr>
              <a:t>Præsentation af bookstagram</a:t>
            </a:r>
            <a:endParaRPr sz="1400">
              <a:solidFill>
                <a:srgbClr val="090B19"/>
              </a:solidFill>
            </a:endParaRPr>
          </a:p>
          <a:p>
            <a:pPr marL="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Char char="-"/>
            </a:pPr>
            <a:r>
              <a:rPr lang="da" sz="1400">
                <a:solidFill>
                  <a:srgbClr val="090B19"/>
                </a:solidFill>
              </a:rPr>
              <a:t>Løvens hule</a:t>
            </a:r>
            <a:endParaRPr sz="1400">
              <a:solidFill>
                <a:srgbClr val="090B19"/>
              </a:solidFill>
            </a:endParaRPr>
          </a:p>
          <a:p>
            <a:pPr marL="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Char char="-"/>
            </a:pPr>
            <a:r>
              <a:rPr lang="da" sz="1400">
                <a:solidFill>
                  <a:srgbClr val="090B19"/>
                </a:solidFill>
              </a:rPr>
              <a:t>Aktivitet: Tal om novellens tema</a:t>
            </a:r>
            <a:endParaRPr sz="1400">
              <a:solidFill>
                <a:srgbClr val="090B19"/>
              </a:solidFill>
            </a:endParaRPr>
          </a:p>
          <a:p>
            <a:pPr marL="457200" lvl="0" indent="0" algn="l" rtl="0">
              <a:spcBef>
                <a:spcPts val="0"/>
              </a:spcBef>
              <a:spcAft>
                <a:spcPts val="0"/>
              </a:spcAft>
              <a:buNone/>
            </a:pPr>
            <a:endParaRPr sz="1400">
              <a:solidFill>
                <a:srgbClr val="090B19"/>
              </a:solidFill>
            </a:endParaRPr>
          </a:p>
          <a:p>
            <a:pPr marL="457200" lvl="0" indent="-317500" algn="l" rtl="0">
              <a:spcBef>
                <a:spcPts val="0"/>
              </a:spcBef>
              <a:spcAft>
                <a:spcPts val="0"/>
              </a:spcAft>
              <a:buClr>
                <a:srgbClr val="090B19"/>
              </a:buClr>
              <a:buSzPts val="1400"/>
              <a:buChar char="-"/>
            </a:pPr>
            <a:r>
              <a:rPr lang="da" sz="1400">
                <a:solidFill>
                  <a:srgbClr val="090B19"/>
                </a:solidFill>
              </a:rPr>
              <a:t>Opstart på anden novelle  </a:t>
            </a:r>
            <a:endParaRPr sz="1400">
              <a:solidFill>
                <a:srgbClr val="090B19"/>
              </a:solidFill>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169" name="Google Shape;169;p3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da"/>
              <a:t>9</a:t>
            </a:fld>
            <a:endParaRPr/>
          </a:p>
        </p:txBody>
      </p:sp>
      <p:pic>
        <p:nvPicPr>
          <p:cNvPr id="170" name="Google Shape;170;p33" title="Skærmbillede 2025-08-22 kl. 10.43.18.png"/>
          <p:cNvPicPr preferRelativeResize="0"/>
          <p:nvPr/>
        </p:nvPicPr>
        <p:blipFill>
          <a:blip r:embed="rId3">
            <a:alphaModFix/>
          </a:blip>
          <a:stretch>
            <a:fillRect/>
          </a:stretch>
        </p:blipFill>
        <p:spPr>
          <a:xfrm>
            <a:off x="4678850" y="1396100"/>
            <a:ext cx="4360099" cy="24232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2561</Words>
  <Application>Microsoft Macintosh PowerPoint</Application>
  <PresentationFormat>Skærmshow (16:9)</PresentationFormat>
  <Paragraphs>444</Paragraphs>
  <Slides>40</Slides>
  <Notes>40</Notes>
  <HiddenSlides>0</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40</vt:i4>
      </vt:variant>
    </vt:vector>
  </HeadingPairs>
  <TitlesOfParts>
    <vt:vector size="45" baseType="lpstr">
      <vt:lpstr>Lato</vt:lpstr>
      <vt:lpstr>Playfair Display</vt:lpstr>
      <vt:lpstr>Arial</vt:lpstr>
      <vt:lpstr>Simple Light</vt:lpstr>
      <vt:lpstr>Coral</vt:lpstr>
      <vt:lpstr>Presset ungdom  </vt:lpstr>
      <vt:lpstr>Dagsorden </vt:lpstr>
      <vt:lpstr>Intro til forløb - “Ungdom”</vt:lpstr>
      <vt:lpstr>Ordskyen </vt:lpstr>
      <vt:lpstr>Første novelle - “under pres(sure)” </vt:lpstr>
      <vt:lpstr>Flere aktiviteter </vt:lpstr>
      <vt:lpstr>Aktivitet - Tanker om teksten </vt:lpstr>
      <vt:lpstr>Sidste aktivitet for i dag</vt:lpstr>
      <vt:lpstr>Dagsorden</vt:lpstr>
      <vt:lpstr>Bookstagram </vt:lpstr>
      <vt:lpstr>Fremlæggelser af bookstagram</vt:lpstr>
      <vt:lpstr>Løvens hule</vt:lpstr>
      <vt:lpstr>NU ER DET TID TIL LØVENS HULE</vt:lpstr>
      <vt:lpstr>Dagsorden</vt:lpstr>
      <vt:lpstr>Nu er det tid til en ny novelle</vt:lpstr>
      <vt:lpstr>Opstart på ny novelle “Nye udfordringer” </vt:lpstr>
      <vt:lpstr>Aktivitet: situation og betydningsflashbacks</vt:lpstr>
      <vt:lpstr>Barndommen som en maggiterning</vt:lpstr>
      <vt:lpstr>Eksempel på planche opdeling  flashback                   og            2. flashback</vt:lpstr>
      <vt:lpstr>Dagsorden</vt:lpstr>
      <vt:lpstr>Flashback</vt:lpstr>
      <vt:lpstr>Præsentation af flashback 1 og 2 </vt:lpstr>
      <vt:lpstr>Aktivitet: Tanker om teksten</vt:lpstr>
      <vt:lpstr>Booktrailer</vt:lpstr>
      <vt:lpstr>Eksempler på booktrailer</vt:lpstr>
      <vt:lpstr>Dagsorden</vt:lpstr>
      <vt:lpstr>Booktrailer</vt:lpstr>
      <vt:lpstr>Fremvisning af booktrailers</vt:lpstr>
      <vt:lpstr>Hvad er en brevkasse?</vt:lpstr>
      <vt:lpstr>PowerPoint-præsentation</vt:lpstr>
      <vt:lpstr>Dagsorden</vt:lpstr>
      <vt:lpstr>PowerPoint-præsentation</vt:lpstr>
      <vt:lpstr>“Fortvivlede Fie”</vt:lpstr>
      <vt:lpstr>PowerPoint-præsentation</vt:lpstr>
      <vt:lpstr>Brevkassen </vt:lpstr>
      <vt:lpstr>Dokumentar: Presset ungdom</vt:lpstr>
      <vt:lpstr>  Dokumentar: Presset ungdom</vt:lpstr>
      <vt:lpstr>Aktivitet: Åben dialog</vt:lpstr>
      <vt:lpstr>Aktivitet: 3 gode råd</vt:lpstr>
      <vt:lpstr>Opsamling på fælles mål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Kamilla Bjørnskov</cp:lastModifiedBy>
  <cp:revision>1</cp:revision>
  <dcterms:modified xsi:type="dcterms:W3CDTF">2025-09-25T20:48:00Z</dcterms:modified>
</cp:coreProperties>
</file>